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55" r:id="rId3"/>
    <p:sldId id="356" r:id="rId4"/>
    <p:sldId id="363" r:id="rId5"/>
    <p:sldId id="257" r:id="rId6"/>
    <p:sldId id="258" r:id="rId7"/>
    <p:sldId id="262" r:id="rId8"/>
    <p:sldId id="259" r:id="rId9"/>
    <p:sldId id="260" r:id="rId10"/>
    <p:sldId id="271" r:id="rId11"/>
    <p:sldId id="261" r:id="rId12"/>
    <p:sldId id="263" r:id="rId13"/>
    <p:sldId id="264" r:id="rId14"/>
    <p:sldId id="265" r:id="rId15"/>
    <p:sldId id="357" r:id="rId16"/>
    <p:sldId id="266" r:id="rId17"/>
    <p:sldId id="270" r:id="rId18"/>
    <p:sldId id="358" r:id="rId19"/>
    <p:sldId id="268" r:id="rId20"/>
    <p:sldId id="272" r:id="rId21"/>
    <p:sldId id="353" r:id="rId22"/>
    <p:sldId id="359" r:id="rId23"/>
    <p:sldId id="273" r:id="rId24"/>
    <p:sldId id="360" r:id="rId25"/>
    <p:sldId id="278" r:id="rId26"/>
    <p:sldId id="276" r:id="rId27"/>
    <p:sldId id="277" r:id="rId28"/>
    <p:sldId id="279" r:id="rId29"/>
    <p:sldId id="282" r:id="rId30"/>
    <p:sldId id="361" r:id="rId31"/>
    <p:sldId id="283" r:id="rId32"/>
    <p:sldId id="280" r:id="rId33"/>
    <p:sldId id="284" r:id="rId34"/>
    <p:sldId id="362" r:id="rId35"/>
    <p:sldId id="285" r:id="rId36"/>
    <p:sldId id="364" r:id="rId37"/>
    <p:sldId id="288" r:id="rId38"/>
    <p:sldId id="289" r:id="rId39"/>
    <p:sldId id="290" r:id="rId40"/>
    <p:sldId id="365" r:id="rId41"/>
    <p:sldId id="291" r:id="rId42"/>
    <p:sldId id="366" r:id="rId43"/>
    <p:sldId id="296" r:id="rId44"/>
    <p:sldId id="294" r:id="rId45"/>
    <p:sldId id="295" r:id="rId46"/>
    <p:sldId id="367" r:id="rId47"/>
    <p:sldId id="297" r:id="rId48"/>
    <p:sldId id="368" r:id="rId49"/>
    <p:sldId id="300" r:id="rId50"/>
    <p:sldId id="299" r:id="rId51"/>
    <p:sldId id="298" r:id="rId52"/>
    <p:sldId id="369" r:id="rId53"/>
    <p:sldId id="303" r:id="rId54"/>
    <p:sldId id="370" r:id="rId55"/>
    <p:sldId id="307" r:id="rId56"/>
    <p:sldId id="308" r:id="rId57"/>
    <p:sldId id="309" r:id="rId58"/>
    <p:sldId id="371" r:id="rId59"/>
    <p:sldId id="310" r:id="rId60"/>
    <p:sldId id="372" r:id="rId61"/>
    <p:sldId id="314" r:id="rId62"/>
    <p:sldId id="316" r:id="rId63"/>
    <p:sldId id="315" r:id="rId64"/>
    <p:sldId id="373" r:id="rId65"/>
    <p:sldId id="354" r:id="rId66"/>
    <p:sldId id="374" r:id="rId67"/>
    <p:sldId id="320" r:id="rId68"/>
    <p:sldId id="325" r:id="rId69"/>
    <p:sldId id="321" r:id="rId70"/>
    <p:sldId id="376" r:id="rId71"/>
    <p:sldId id="322" r:id="rId72"/>
    <p:sldId id="375" r:id="rId73"/>
    <p:sldId id="326" r:id="rId74"/>
    <p:sldId id="327" r:id="rId75"/>
    <p:sldId id="328" r:id="rId76"/>
    <p:sldId id="377" r:id="rId77"/>
    <p:sldId id="329" r:id="rId78"/>
    <p:sldId id="378" r:id="rId79"/>
    <p:sldId id="333" r:id="rId80"/>
    <p:sldId id="334" r:id="rId81"/>
    <p:sldId id="335" r:id="rId82"/>
    <p:sldId id="379" r:id="rId83"/>
    <p:sldId id="336" r:id="rId84"/>
    <p:sldId id="380" r:id="rId85"/>
    <p:sldId id="340" r:id="rId86"/>
    <p:sldId id="345" r:id="rId87"/>
    <p:sldId id="341" r:id="rId88"/>
    <p:sldId id="381" r:id="rId89"/>
    <p:sldId id="343" r:id="rId90"/>
    <p:sldId id="382" r:id="rId91"/>
    <p:sldId id="347" r:id="rId92"/>
    <p:sldId id="349" r:id="rId93"/>
    <p:sldId id="348" r:id="rId94"/>
    <p:sldId id="383" r:id="rId95"/>
    <p:sldId id="350" r:id="rId96"/>
    <p:sldId id="384" r:id="rId97"/>
    <p:sldId id="385" r:id="rId98"/>
    <p:sldId id="386" r:id="rId99"/>
    <p:sldId id="351" r:id="rId100"/>
    <p:sldId id="387" r:id="rId101"/>
    <p:sldId id="352" r:id="rId10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4935"/>
    <a:srgbClr val="5F3E27"/>
    <a:srgbClr val="F1E8E3"/>
    <a:srgbClr val="4D3425"/>
    <a:srgbClr val="4B3224"/>
    <a:srgbClr val="4E3426"/>
    <a:srgbClr val="EDEBDE"/>
    <a:srgbClr val="47352B"/>
    <a:srgbClr val="161514"/>
    <a:srgbClr val="B3AB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2" autoAdjust="0"/>
    <p:restoredTop sz="94678" autoAdjust="0"/>
  </p:normalViewPr>
  <p:slideViewPr>
    <p:cSldViewPr snapToGrid="0">
      <p:cViewPr varScale="1">
        <p:scale>
          <a:sx n="115" d="100"/>
          <a:sy n="115" d="100"/>
        </p:scale>
        <p:origin x="1500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06B49-8616-4F9D-8189-0634CD30A0C5}" type="datetimeFigureOut">
              <a:rPr lang="fr-CA" smtClean="0"/>
              <a:t>2019-04-18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D64E9-1397-41FB-B90D-5D1971D0E2F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43886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06B49-8616-4F9D-8189-0634CD30A0C5}" type="datetimeFigureOut">
              <a:rPr lang="fr-CA" smtClean="0"/>
              <a:t>2019-04-18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D64E9-1397-41FB-B90D-5D1971D0E2F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33941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06B49-8616-4F9D-8189-0634CD30A0C5}" type="datetimeFigureOut">
              <a:rPr lang="fr-CA" smtClean="0"/>
              <a:t>2019-04-18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D64E9-1397-41FB-B90D-5D1971D0E2F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38011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06B49-8616-4F9D-8189-0634CD30A0C5}" type="datetimeFigureOut">
              <a:rPr lang="fr-CA" smtClean="0"/>
              <a:t>2019-04-18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D64E9-1397-41FB-B90D-5D1971D0E2F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64102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06B49-8616-4F9D-8189-0634CD30A0C5}" type="datetimeFigureOut">
              <a:rPr lang="fr-CA" smtClean="0"/>
              <a:t>2019-04-18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D64E9-1397-41FB-B90D-5D1971D0E2F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69719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06B49-8616-4F9D-8189-0634CD30A0C5}" type="datetimeFigureOut">
              <a:rPr lang="fr-CA" smtClean="0"/>
              <a:t>2019-04-18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D64E9-1397-41FB-B90D-5D1971D0E2F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5495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06B49-8616-4F9D-8189-0634CD30A0C5}" type="datetimeFigureOut">
              <a:rPr lang="fr-CA" smtClean="0"/>
              <a:t>2019-04-18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D64E9-1397-41FB-B90D-5D1971D0E2F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6613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06B49-8616-4F9D-8189-0634CD30A0C5}" type="datetimeFigureOut">
              <a:rPr lang="fr-CA" smtClean="0"/>
              <a:t>2019-04-18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D64E9-1397-41FB-B90D-5D1971D0E2F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14025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06B49-8616-4F9D-8189-0634CD30A0C5}" type="datetimeFigureOut">
              <a:rPr lang="fr-CA" smtClean="0"/>
              <a:t>2019-04-18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D64E9-1397-41FB-B90D-5D1971D0E2F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38436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06B49-8616-4F9D-8189-0634CD30A0C5}" type="datetimeFigureOut">
              <a:rPr lang="fr-CA" smtClean="0"/>
              <a:t>2019-04-18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D64E9-1397-41FB-B90D-5D1971D0E2F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37716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06B49-8616-4F9D-8189-0634CD30A0C5}" type="datetimeFigureOut">
              <a:rPr lang="fr-CA" smtClean="0"/>
              <a:t>2019-04-18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D64E9-1397-41FB-B90D-5D1971D0E2F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13599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rgbClr val="B3AB9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06B49-8616-4F9D-8189-0634CD30A0C5}" type="datetimeFigureOut">
              <a:rPr lang="fr-CA" smtClean="0"/>
              <a:t>2019-04-18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D64E9-1397-41FB-B90D-5D1971D0E2F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63247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4" name="Rectangle 3"/>
          <p:cNvSpPr/>
          <p:nvPr/>
        </p:nvSpPr>
        <p:spPr>
          <a:xfrm>
            <a:off x="2877015" y="1798779"/>
            <a:ext cx="617034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4800" b="1" dirty="0" smtClean="0">
                <a:ln/>
                <a:solidFill>
                  <a:srgbClr val="5F3E27"/>
                </a:solidFill>
              </a:rPr>
              <a:t>CHEMIN DE CROIX…</a:t>
            </a:r>
          </a:p>
          <a:p>
            <a:pPr algn="ctr"/>
            <a:r>
              <a:rPr lang="fr-FR" sz="4800" b="1" cap="none" spc="0" dirty="0" smtClean="0">
                <a:ln/>
                <a:solidFill>
                  <a:srgbClr val="5F3E27"/>
                </a:solidFill>
                <a:effectLst/>
              </a:rPr>
              <a:t>CHEMIN DE SAGESSE</a:t>
            </a:r>
            <a:endParaRPr lang="fr-FR" sz="4800" b="1" cap="none" spc="0" dirty="0">
              <a:ln/>
              <a:solidFill>
                <a:srgbClr val="5F3E27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3721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B3AB9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80" t="48955" r="1280" b="8196"/>
          <a:stretch/>
        </p:blipFill>
        <p:spPr>
          <a:xfrm>
            <a:off x="1352663" y="5018871"/>
            <a:ext cx="5845837" cy="171666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65538" y="-722814"/>
            <a:ext cx="8978462" cy="6763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CA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CA" sz="48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Prions:</a:t>
            </a:r>
            <a:r>
              <a:rPr lang="fr-CA" sz="48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fr-CA" sz="48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4500"/>
              </a:lnSpc>
            </a:pPr>
            <a:r>
              <a:rPr lang="fr-CA" sz="48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Seigneur</a:t>
            </a:r>
            <a:r>
              <a:rPr lang="fr-CA" sz="48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>
              <a:lnSpc>
                <a:spcPts val="4500"/>
              </a:lnSpc>
            </a:pPr>
            <a:r>
              <a:rPr lang="fr-CA" sz="48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malgré et </a:t>
            </a:r>
            <a:r>
              <a:rPr lang="fr-CA" sz="48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avec notre misère</a:t>
            </a:r>
            <a:r>
              <a:rPr lang="fr-CA" sz="48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>
              <a:lnSpc>
                <a:spcPts val="4500"/>
              </a:lnSpc>
            </a:pPr>
            <a:r>
              <a:rPr lang="fr-CA" sz="48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 </a:t>
            </a:r>
            <a:r>
              <a:rPr lang="fr-CA" sz="48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nous prends en charge, </a:t>
            </a:r>
            <a:endParaRPr lang="fr-CA" sz="480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4500"/>
              </a:lnSpc>
            </a:pPr>
            <a:r>
              <a:rPr lang="fr-CA" sz="48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</a:t>
            </a:r>
            <a:r>
              <a:rPr lang="fr-CA" sz="48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 où nous sommes, </a:t>
            </a:r>
            <a:endParaRPr lang="fr-CA" sz="480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4500"/>
              </a:lnSpc>
            </a:pPr>
            <a:r>
              <a:rPr lang="fr-CA" sz="48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 </a:t>
            </a:r>
            <a:r>
              <a:rPr lang="fr-CA" sz="48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présent. </a:t>
            </a:r>
            <a:endParaRPr lang="fr-CA" sz="480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4500"/>
              </a:lnSpc>
            </a:pPr>
            <a:r>
              <a:rPr lang="fr-CA" sz="48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Apprends-nous </a:t>
            </a:r>
            <a:r>
              <a:rPr lang="fr-CA" sz="48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à </a:t>
            </a:r>
            <a:r>
              <a:rPr lang="fr-CA" sz="48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t’imiter</a:t>
            </a:r>
          </a:p>
          <a:p>
            <a:pPr algn="ctr">
              <a:lnSpc>
                <a:spcPts val="4500"/>
              </a:lnSpc>
            </a:pPr>
            <a:r>
              <a:rPr lang="fr-CA" sz="48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dans </a:t>
            </a:r>
            <a:r>
              <a:rPr lang="fr-CA" sz="48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ton équité </a:t>
            </a:r>
            <a:endParaRPr lang="fr-CA" sz="480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4500"/>
              </a:lnSpc>
            </a:pPr>
            <a:r>
              <a:rPr lang="fr-CA" sz="48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</a:t>
            </a:r>
            <a:r>
              <a:rPr lang="fr-CA" sz="48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ton amour </a:t>
            </a:r>
            <a:r>
              <a:rPr lang="fr-CA" sz="48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inconditionnel.</a:t>
            </a:r>
          </a:p>
          <a:p>
            <a:pPr>
              <a:lnSpc>
                <a:spcPts val="4500"/>
              </a:lnSpc>
            </a:pPr>
            <a:r>
              <a:rPr lang="fr-CA" dirty="0" smtClean="0"/>
              <a:t>					</a:t>
            </a:r>
            <a:r>
              <a:rPr lang="fr-CA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(Écoute </a:t>
            </a:r>
            <a:r>
              <a:rPr lang="fr-CA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Sagesse p. 61et 62</a:t>
            </a:r>
            <a:r>
              <a:rPr lang="fr-CA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CA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441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179535">
            <a:off x="-464374" y="1002657"/>
            <a:ext cx="736418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fr-FR" sz="8800" b="0" cap="none" spc="0" dirty="0" smtClean="0">
                <a:ln w="0"/>
                <a:solidFill>
                  <a:srgbClr val="5F3E27"/>
                </a:solidFill>
                <a:effectLst>
                  <a:reflection blurRad="6350" stA="53000" endA="300" endPos="35500" dir="5400000" sy="-90000" algn="bl" rotWithShape="0"/>
                </a:effectLst>
              </a:rPr>
              <a:t>ALLÉLUIA !...</a:t>
            </a:r>
            <a:endParaRPr lang="fr-FR" sz="8800" b="0" cap="none" spc="0" dirty="0">
              <a:ln w="0"/>
              <a:solidFill>
                <a:srgbClr val="5F3E27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20581512">
            <a:off x="1907721" y="1944988"/>
            <a:ext cx="736418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fr-FR" sz="8800" b="0" cap="none" spc="0" dirty="0" smtClean="0">
                <a:ln w="0"/>
                <a:solidFill>
                  <a:srgbClr val="5F3E27"/>
                </a:solidFill>
                <a:effectLst>
                  <a:reflection blurRad="6350" stA="53000" endA="300" endPos="35500" dir="5400000" sy="-90000" algn="bl" rotWithShape="0"/>
                </a:effectLst>
              </a:rPr>
              <a:t>ALLÉLUIA !...</a:t>
            </a:r>
            <a:endParaRPr lang="fr-FR" sz="8800" b="0" cap="none" spc="0" dirty="0">
              <a:ln w="0"/>
              <a:solidFill>
                <a:srgbClr val="5F3E27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6137" y="4033267"/>
            <a:ext cx="7364185" cy="157558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fr-FR" sz="8800" b="0" cap="none" spc="0" dirty="0" smtClean="0">
                <a:ln w="0"/>
                <a:solidFill>
                  <a:srgbClr val="5F3E27"/>
                </a:solidFill>
                <a:effectLst>
                  <a:reflection blurRad="6350" stA="53000" endA="300" endPos="35500" dir="5400000" sy="-90000" algn="bl" rotWithShape="0"/>
                </a:effectLst>
              </a:rPr>
              <a:t>ALLÉLUIA !...</a:t>
            </a:r>
            <a:endParaRPr lang="fr-FR" sz="8800" b="0" cap="none" spc="0" dirty="0">
              <a:ln w="0"/>
              <a:solidFill>
                <a:srgbClr val="5F3E27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 rot="20589680">
            <a:off x="2549915" y="4983122"/>
            <a:ext cx="736418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fr-FR" sz="8800" b="0" cap="none" spc="0" dirty="0" smtClean="0">
                <a:ln w="0"/>
                <a:solidFill>
                  <a:srgbClr val="5F3E27"/>
                </a:solidFill>
                <a:effectLst>
                  <a:reflection blurRad="6350" stA="53000" endA="300" endPos="35500" dir="5400000" sy="-90000" algn="bl" rotWithShape="0"/>
                </a:effectLst>
              </a:rPr>
              <a:t>ALLÉLUIA !...</a:t>
            </a:r>
            <a:endParaRPr lang="fr-FR" sz="8800" b="0" cap="none" spc="0" dirty="0">
              <a:ln w="0"/>
              <a:solidFill>
                <a:srgbClr val="5F3E27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525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97758" y="1102195"/>
            <a:ext cx="81116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Photos </a:t>
            </a:r>
            <a:r>
              <a:rPr lang="fr-CA" sz="36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 chemin de Croix de la chapelle de Maison Accueil-Sagesse, Ottawa ON</a:t>
            </a:r>
          </a:p>
          <a:p>
            <a:endParaRPr lang="fr-CA" sz="360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CA" sz="36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Texte et narration: </a:t>
            </a:r>
          </a:p>
          <a:p>
            <a:r>
              <a:rPr lang="fr-CA" sz="36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Carmelle Dugas, fdls,</a:t>
            </a:r>
          </a:p>
          <a:p>
            <a:r>
              <a:rPr lang="fr-CA" sz="36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fr-CA" sz="36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Photos et montage:</a:t>
            </a:r>
          </a:p>
          <a:p>
            <a:r>
              <a:rPr lang="fr-CA" sz="36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Carmen Bussière, fdls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200399" y="5748974"/>
            <a:ext cx="2706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Studio Sagesse</a:t>
            </a:r>
          </a:p>
          <a:p>
            <a:pPr algn="ctr"/>
            <a:r>
              <a:rPr lang="fr-CA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Ottawa ON  Canada</a:t>
            </a:r>
          </a:p>
          <a:p>
            <a:pPr algn="ctr"/>
            <a:r>
              <a:rPr lang="fr-CA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  <a:endParaRPr lang="fr-CA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410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61257" y="1799771"/>
            <a:ext cx="8882743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fr-CA" sz="3800" u="sng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</a:t>
            </a:r>
            <a:r>
              <a:rPr lang="fr-CA" sz="3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croix </a:t>
            </a:r>
            <a:r>
              <a:rPr lang="fr-CA" sz="3800" u="sng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</a:t>
            </a:r>
            <a:r>
              <a:rPr lang="fr-CA" sz="3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 </a:t>
            </a:r>
            <a:r>
              <a:rPr lang="fr-CA" sz="3800" u="sng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mys</a:t>
            </a:r>
            <a:r>
              <a:rPr lang="fr-CA" sz="3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tère, </a:t>
            </a:r>
            <a:r>
              <a:rPr lang="fr-CA" sz="3800" u="sng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très</a:t>
            </a:r>
            <a:r>
              <a:rPr lang="fr-CA" sz="3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profond ici-bas,</a:t>
            </a:r>
          </a:p>
          <a:p>
            <a:pPr>
              <a:lnSpc>
                <a:spcPct val="150000"/>
              </a:lnSpc>
            </a:pPr>
            <a:r>
              <a:rPr lang="fr-CA" sz="3800" u="sng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Sans</a:t>
            </a:r>
            <a:r>
              <a:rPr lang="fr-CA" sz="3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beau</a:t>
            </a:r>
            <a:r>
              <a:rPr lang="fr-CA" sz="3800" u="sng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coup</a:t>
            </a:r>
            <a:r>
              <a:rPr lang="fr-CA" sz="3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fr-CA" sz="3800" u="sng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</a:t>
            </a:r>
            <a:r>
              <a:rPr lang="fr-CA" sz="3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mière </a:t>
            </a:r>
            <a:r>
              <a:rPr lang="fr-CA" sz="3800" u="sng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fr-CA" sz="3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 le connaît pas.</a:t>
            </a:r>
          </a:p>
          <a:p>
            <a:pPr>
              <a:lnSpc>
                <a:spcPct val="150000"/>
              </a:lnSpc>
            </a:pPr>
            <a:r>
              <a:rPr lang="fr-CA" sz="3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faut pour le comprendre un esprit élevé.</a:t>
            </a:r>
          </a:p>
          <a:p>
            <a:pPr>
              <a:lnSpc>
                <a:spcPct val="150000"/>
              </a:lnSpc>
            </a:pPr>
            <a:r>
              <a:rPr lang="fr-CA" sz="3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 ne saura l’entendre </a:t>
            </a:r>
            <a:r>
              <a:rPr lang="fr-CA" sz="3800" u="sng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</a:t>
            </a:r>
            <a:r>
              <a:rPr lang="fr-CA" sz="3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3800" u="sng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sera</a:t>
            </a:r>
            <a:r>
              <a:rPr lang="fr-CA" sz="3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pas sauvé. </a:t>
            </a:r>
          </a:p>
          <a:p>
            <a:pPr>
              <a:lnSpc>
                <a:spcPct val="150000"/>
              </a:lnSpc>
            </a:pPr>
            <a:r>
              <a:rPr lang="fr-CA" sz="3800" spc="-150" dirty="0">
                <a:solidFill>
                  <a:srgbClr val="5F3E27"/>
                </a:solidFill>
              </a:rPr>
              <a:t>	</a:t>
            </a:r>
            <a:r>
              <a:rPr lang="fr-CA" sz="3800" spc="-150" dirty="0" smtClean="0">
                <a:solidFill>
                  <a:srgbClr val="5F3E27"/>
                </a:solidFill>
              </a:rPr>
              <a:t>							</a:t>
            </a:r>
            <a:r>
              <a:rPr lang="fr-CA" spc="-150" dirty="0" smtClean="0">
                <a:solidFill>
                  <a:srgbClr val="5F3E27"/>
                </a:solidFill>
              </a:rPr>
              <a:t>(</a:t>
            </a:r>
            <a:r>
              <a:rPr lang="fr-CA" spc="-150" dirty="0">
                <a:solidFill>
                  <a:srgbClr val="5F3E27"/>
                </a:solidFill>
              </a:rPr>
              <a:t>C 19,1)</a:t>
            </a:r>
          </a:p>
          <a:p>
            <a:r>
              <a:rPr lang="fr-CA" spc="-150" dirty="0"/>
              <a:t> </a:t>
            </a:r>
          </a:p>
          <a:p>
            <a:r>
              <a:rPr lang="fr-CA" spc="-150" dirty="0"/>
              <a:t> 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34" y="331232"/>
            <a:ext cx="758566" cy="122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7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91" y="74672"/>
            <a:ext cx="6837028" cy="6001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ZoneTexte 2"/>
          <p:cNvSpPr txBox="1"/>
          <p:nvPr/>
        </p:nvSpPr>
        <p:spPr>
          <a:xfrm>
            <a:off x="7046752" y="1820411"/>
            <a:ext cx="17700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  <a:p>
            <a:pPr algn="ctr"/>
            <a:r>
              <a:rPr lang="fr-CA" sz="36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Jésus</a:t>
            </a:r>
          </a:p>
          <a:p>
            <a:pPr algn="ctr"/>
            <a:r>
              <a:rPr lang="fr-CA" sz="36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36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 </a:t>
            </a:r>
            <a:r>
              <a:rPr lang="fr-CA" sz="36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chargé</a:t>
            </a:r>
          </a:p>
          <a:p>
            <a:pPr algn="ctr"/>
            <a:r>
              <a:rPr lang="fr-CA" sz="36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36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sa croix</a:t>
            </a:r>
            <a:endParaRPr lang="fr-CA" sz="36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964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-159306"/>
            <a:ext cx="6033406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8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« </a:t>
            </a:r>
            <a:r>
              <a:rPr lang="fr-FR" sz="48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Maintenant</a:t>
            </a:r>
          </a:p>
          <a:p>
            <a:pPr algn="ctr">
              <a:lnSpc>
                <a:spcPct val="150000"/>
              </a:lnSpc>
            </a:pPr>
            <a:r>
              <a:rPr lang="fr-FR" sz="48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fr-FR" sz="48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mon </a:t>
            </a:r>
            <a:r>
              <a:rPr lang="fr-FR" sz="48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âme</a:t>
            </a:r>
          </a:p>
          <a:p>
            <a:pPr algn="ctr">
              <a:lnSpc>
                <a:spcPct val="150000"/>
              </a:lnSpc>
            </a:pPr>
            <a:r>
              <a:rPr lang="fr-FR" sz="48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fr-FR" sz="48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est bouleversée</a:t>
            </a:r>
            <a:r>
              <a:rPr lang="fr-FR" sz="48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fr-FR" sz="48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fr-FR" sz="48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Que vais-je dire </a:t>
            </a:r>
            <a:r>
              <a:rPr lang="fr-FR" sz="48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fr-FR" sz="48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‘Père</a:t>
            </a:r>
            <a:r>
              <a:rPr lang="fr-FR" sz="48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, sauve-moi </a:t>
            </a:r>
            <a:endParaRPr lang="fr-FR" sz="4800" i="1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fr-FR" sz="48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de </a:t>
            </a:r>
            <a:r>
              <a:rPr lang="fr-FR" sz="48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cette heure’ ! »</a:t>
            </a:r>
            <a:r>
              <a:rPr lang="fr-FR" sz="48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endParaRPr lang="fr-FR" sz="480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r>
              <a:rPr lang="fr-FR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					(</a:t>
            </a:r>
            <a:r>
              <a:rPr lang="fr-FR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Jean 12, 27)</a:t>
            </a:r>
            <a:endParaRPr lang="fr-CA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2478" t="2651" r="15546" b="54823"/>
          <a:stretch/>
        </p:blipFill>
        <p:spPr>
          <a:xfrm>
            <a:off x="5502729" y="214229"/>
            <a:ext cx="3412671" cy="37461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9286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-220435" y="77000"/>
            <a:ext cx="505197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Malgré tout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Jésus s’engage</a:t>
            </a:r>
          </a:p>
          <a:p>
            <a:pPr algn="ctr">
              <a:lnSpc>
                <a:spcPct val="1500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résolument</a:t>
            </a:r>
          </a:p>
          <a:p>
            <a:pPr algn="ctr">
              <a:lnSpc>
                <a:spcPct val="1500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chemin</a:t>
            </a:r>
          </a:p>
          <a:p>
            <a:pPr algn="ctr">
              <a:lnSpc>
                <a:spcPct val="1500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libération </a:t>
            </a:r>
            <a:endParaRPr lang="fr-CA" sz="440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l’humanité.</a:t>
            </a:r>
            <a:endParaRPr lang="fr-CA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7"/>
          <a:stretch/>
        </p:blipFill>
        <p:spPr>
          <a:xfrm>
            <a:off x="3258529" y="276409"/>
            <a:ext cx="5885471" cy="52833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027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628900" y="599076"/>
            <a:ext cx="6278054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6500"/>
              </a:lnSpc>
            </a:pPr>
            <a:r>
              <a:rPr lang="fr-CA" sz="44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Toutes, quel que soit notre âge et notre état </a:t>
            </a:r>
            <a:endParaRPr lang="fr-CA" sz="4400" i="1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6500"/>
              </a:lnSpc>
            </a:pP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fr-CA" sz="44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santé, nous </a:t>
            </a: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sommes</a:t>
            </a:r>
          </a:p>
          <a:p>
            <a:pPr lvl="1" algn="ctr">
              <a:lnSpc>
                <a:spcPts val="6500"/>
              </a:lnSpc>
            </a:pP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à part </a:t>
            </a: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entière</a:t>
            </a:r>
          </a:p>
          <a:p>
            <a:pPr lvl="1" algn="ctr">
              <a:lnSpc>
                <a:spcPts val="6500"/>
              </a:lnSpc>
            </a:pP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dans  </a:t>
            </a:r>
            <a:r>
              <a:rPr lang="fr-CA" sz="44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</a:t>
            </a:r>
          </a:p>
          <a:p>
            <a:pPr lvl="1" algn="ctr">
              <a:lnSpc>
                <a:spcPts val="6500"/>
              </a:lnSpc>
            </a:pP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 </a:t>
            </a: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Congrégation.»</a:t>
            </a:r>
          </a:p>
          <a:p>
            <a:pPr lvl="2" algn="ctr">
              <a:lnSpc>
                <a:spcPct val="150000"/>
              </a:lnSpc>
            </a:pPr>
            <a:r>
              <a:rPr lang="fr-CA" sz="2400" dirty="0" smtClean="0">
                <a:solidFill>
                  <a:srgbClr val="5F3E27"/>
                </a:solidFill>
              </a:rPr>
              <a:t> </a:t>
            </a:r>
            <a:r>
              <a:rPr lang="fr-CA" sz="2400" dirty="0">
                <a:solidFill>
                  <a:srgbClr val="5F3E27"/>
                </a:solidFill>
              </a:rPr>
              <a:t>(R.V. # 7</a:t>
            </a:r>
            <a:r>
              <a:rPr lang="fr-CA" sz="2400" dirty="0" smtClean="0">
                <a:solidFill>
                  <a:srgbClr val="5F3E27"/>
                </a:solidFill>
              </a:rPr>
              <a:t>)</a:t>
            </a:r>
            <a:endParaRPr lang="fr-CA" sz="2400" dirty="0"/>
          </a:p>
        </p:txBody>
      </p:sp>
      <p:grpSp>
        <p:nvGrpSpPr>
          <p:cNvPr id="5" name="Groupe 4"/>
          <p:cNvGrpSpPr/>
          <p:nvPr/>
        </p:nvGrpSpPr>
        <p:grpSpPr>
          <a:xfrm>
            <a:off x="98669" y="286504"/>
            <a:ext cx="3155755" cy="4648102"/>
            <a:chOff x="98669" y="286504"/>
            <a:chExt cx="3155755" cy="4648102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ement crackSpacing="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69" y="286504"/>
              <a:ext cx="3155755" cy="4648102"/>
            </a:xfrm>
            <a:prstGeom prst="rect">
              <a:avLst/>
            </a:prstGeom>
            <a:effectLst>
              <a:reflection stA="43000" endPos="39000" dist="101600" dir="5400000" sy="-100000" algn="bl" rotWithShape="0"/>
              <a:softEdge rad="114300"/>
            </a:effectLst>
          </p:spPr>
        </p:pic>
        <p:sp>
          <p:nvSpPr>
            <p:cNvPr id="7" name="Rectangle 6"/>
            <p:cNvSpPr/>
            <p:nvPr/>
          </p:nvSpPr>
          <p:spPr>
            <a:xfrm rot="1809048">
              <a:off x="776813" y="3928219"/>
              <a:ext cx="2209385" cy="3095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fr-FR" sz="3200" b="0" i="1" cap="none" spc="0" dirty="0" smtClean="0">
                  <a:ln w="0"/>
                  <a:solidFill>
                    <a:schemeClr val="bg1"/>
                  </a:solidFill>
                  <a:effectLst/>
                </a:rPr>
                <a:t>au </a:t>
              </a:r>
              <a:r>
                <a:rPr lang="fr-FR" sz="3200" b="0" i="1" cap="none" spc="0" dirty="0" smtClean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cœur</a:t>
              </a:r>
              <a:r>
                <a:rPr lang="fr-FR" sz="3200" b="0" i="1" cap="none" spc="0" dirty="0" smtClean="0">
                  <a:ln w="0"/>
                  <a:solidFill>
                    <a:schemeClr val="bg1"/>
                  </a:solidFill>
                  <a:effectLst/>
                </a:rPr>
                <a:t> du monde</a:t>
              </a:r>
              <a:endParaRPr lang="fr-FR" sz="3200" b="0" i="1" cap="none" spc="0" dirty="0">
                <a:ln w="0"/>
                <a:solidFill>
                  <a:schemeClr val="bg1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236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676685" y="476038"/>
            <a:ext cx="6344850" cy="506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saisis 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volontairement</a:t>
            </a:r>
          </a:p>
          <a:p>
            <a:pPr algn="ctr">
              <a:lnSpc>
                <a:spcPct val="1500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croix </a:t>
            </a:r>
            <a:endParaRPr lang="fr-CA" sz="440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présente </a:t>
            </a:r>
            <a:endParaRPr lang="fr-CA" sz="440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à moi</a:t>
            </a:r>
          </a:p>
          <a:p>
            <a:pPr algn="ctr">
              <a:lnSpc>
                <a:spcPct val="1500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aujourd’hui.</a:t>
            </a:r>
            <a:endParaRPr lang="fr-CA" sz="4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D3DCD7"/>
              </a:clrFrom>
              <a:clrTo>
                <a:srgbClr val="D3DCD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4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02" r="12057"/>
          <a:stretch/>
        </p:blipFill>
        <p:spPr>
          <a:xfrm>
            <a:off x="367391" y="281423"/>
            <a:ext cx="2563587" cy="5454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ZoneTexte 4"/>
          <p:cNvSpPr txBox="1"/>
          <p:nvPr/>
        </p:nvSpPr>
        <p:spPr>
          <a:xfrm>
            <a:off x="6294665" y="5911391"/>
            <a:ext cx="2203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CA" sz="3200" b="1" dirty="0" smtClean="0">
                <a:solidFill>
                  <a:srgbClr val="5F3E27"/>
                </a:solidFill>
              </a:rPr>
              <a:t>Pause</a:t>
            </a:r>
            <a:endParaRPr lang="fr-CA" sz="3200" b="1" dirty="0">
              <a:solidFill>
                <a:srgbClr val="5F3E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3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B3AB9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80" t="48955" r="1280" b="8196"/>
          <a:stretch/>
        </p:blipFill>
        <p:spPr>
          <a:xfrm>
            <a:off x="1352663" y="5018871"/>
            <a:ext cx="5845837" cy="171666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44928" y="702130"/>
            <a:ext cx="88010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400"/>
              </a:lnSpc>
            </a:pPr>
            <a:r>
              <a:rPr lang="fr-CA" sz="44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Prions :</a:t>
            </a:r>
          </a:p>
          <a:p>
            <a:pPr algn="ctr">
              <a:lnSpc>
                <a:spcPts val="5400"/>
              </a:lnSpc>
            </a:pP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Divine Sagesse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Compagne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vie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>
              <a:lnSpc>
                <a:spcPts val="54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conduis-nous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 les 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chemins</a:t>
            </a:r>
          </a:p>
          <a:p>
            <a:pPr algn="ctr">
              <a:lnSpc>
                <a:spcPts val="54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 sainteté que tu nous 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offres</a:t>
            </a:r>
          </a:p>
          <a:p>
            <a:pPr algn="ctr">
              <a:lnSpc>
                <a:spcPts val="54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veux nous 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partager. </a:t>
            </a:r>
          </a:p>
          <a:p>
            <a:pPr>
              <a:lnSpc>
                <a:spcPts val="5400"/>
              </a:lnSpc>
            </a:pPr>
            <a:r>
              <a:rPr lang="fr-CA" sz="2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(</a:t>
            </a:r>
            <a:r>
              <a:rPr lang="fr-CA" sz="2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Écoute la Sagesse, p. 97</a:t>
            </a:r>
            <a:r>
              <a:rPr lang="fr-CA" sz="2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CA" sz="2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931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34" y="331232"/>
            <a:ext cx="758566" cy="122657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95943" y="1632857"/>
            <a:ext cx="8630955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Dieu 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n’a 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fendre 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 rare beauté,</a:t>
            </a:r>
          </a:p>
          <a:p>
            <a:pPr>
              <a:lnSpc>
                <a:spcPct val="150000"/>
              </a:lnSpc>
            </a:pPr>
            <a:r>
              <a:rPr lang="fr-CA" sz="3600" u="sng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</a:t>
            </a:r>
            <a:r>
              <a:rPr lang="fr-CA" sz="36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croix l’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fait 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cendre 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notre humanité.</a:t>
            </a:r>
          </a:p>
          <a:p>
            <a:pPr>
              <a:lnSpc>
                <a:spcPct val="150000"/>
              </a:lnSpc>
            </a:pPr>
            <a:r>
              <a:rPr lang="fr-CA" sz="36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dit venant au monde : oui, je la veux, </a:t>
            </a:r>
            <a:r>
              <a:rPr lang="fr-CA" sz="36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Seigneur</a:t>
            </a:r>
            <a:endParaRPr lang="fr-CA" sz="3600" spc="-15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lnSpc>
                <a:spcPct val="150000"/>
              </a:lnSpc>
            </a:pPr>
            <a:r>
              <a:rPr lang="fr-CA" sz="36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Bonne croix je vous fonde </a:t>
            </a:r>
            <a:r>
              <a:rPr lang="fr-CA" sz="3600" u="sng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fr-CA" sz="36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3600" u="sng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milieu</a:t>
            </a:r>
            <a:r>
              <a:rPr lang="fr-CA" sz="36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mon cœur.  </a:t>
            </a:r>
            <a:r>
              <a:rPr lang="fr-CA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(C19,9)</a:t>
            </a:r>
            <a:endParaRPr lang="fr-CA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105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02" y="205889"/>
            <a:ext cx="6407208" cy="5551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ZoneTexte 2"/>
          <p:cNvSpPr txBox="1"/>
          <p:nvPr/>
        </p:nvSpPr>
        <p:spPr>
          <a:xfrm>
            <a:off x="6761525" y="1602297"/>
            <a:ext cx="20972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  <a:p>
            <a:pPr algn="ctr"/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Jésus</a:t>
            </a:r>
          </a:p>
          <a:p>
            <a:pPr algn="ctr"/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tombe </a:t>
            </a:r>
          </a:p>
          <a:p>
            <a:pPr algn="ctr"/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</a:t>
            </a:r>
          </a:p>
          <a:p>
            <a:pPr algn="ctr"/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fr-CA" sz="44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fr-CA" sz="4400" b="1" baseline="30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ère</a:t>
            </a:r>
            <a:r>
              <a:rPr lang="fr-CA" sz="44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fois</a:t>
            </a:r>
            <a:endParaRPr lang="fr-CA" sz="4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657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3815" y="260196"/>
            <a:ext cx="880203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8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 :</a:t>
            </a:r>
            <a:endParaRPr lang="fr-CA" sz="48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fr-CA" sz="4800" spc="-15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CA" sz="4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</a:t>
            </a:r>
            <a:r>
              <a:rPr lang="fr-CA" sz="48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union avec Marie</a:t>
            </a:r>
            <a:r>
              <a:rPr lang="fr-CA" sz="4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fr-CA" sz="4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 </a:t>
            </a:r>
            <a:r>
              <a:rPr lang="fr-CA" sz="48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suivi Jésus jusqu’au Calvaire</a:t>
            </a:r>
            <a:r>
              <a:rPr lang="fr-CA" sz="4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fr-CA" sz="4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nous </a:t>
            </a:r>
            <a:r>
              <a:rPr lang="fr-CA" sz="48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allons </a:t>
            </a:r>
            <a:r>
              <a:rPr lang="fr-CA" sz="4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parcourir</a:t>
            </a:r>
          </a:p>
          <a:p>
            <a:pPr algn="ctr"/>
            <a:r>
              <a:rPr lang="fr-CA" sz="4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8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chemin de Croix</a:t>
            </a:r>
            <a:r>
              <a:rPr lang="fr-CA" sz="4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fr-CA" sz="4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chemin </a:t>
            </a:r>
            <a:r>
              <a:rPr lang="fr-CA" sz="48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 </a:t>
            </a:r>
            <a:r>
              <a:rPr lang="fr-CA" sz="4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lequel</a:t>
            </a:r>
          </a:p>
          <a:p>
            <a:pPr algn="ctr"/>
            <a:r>
              <a:rPr lang="fr-CA" sz="4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8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Jésus Sagesse a marché</a:t>
            </a:r>
            <a:r>
              <a:rPr lang="fr-CA" sz="4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771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1450" y="1121707"/>
            <a:ext cx="4890407" cy="5221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Venez à </a:t>
            </a: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moi</a:t>
            </a:r>
          </a:p>
          <a:p>
            <a:pPr algn="ctr">
              <a:lnSpc>
                <a:spcPts val="5000"/>
              </a:lnSpc>
            </a:pP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vous </a:t>
            </a: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tous</a:t>
            </a:r>
          </a:p>
          <a:p>
            <a:pPr algn="ctr">
              <a:lnSpc>
                <a:spcPts val="5000"/>
              </a:lnSpc>
            </a:pP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 êtes </a:t>
            </a: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affligés</a:t>
            </a:r>
          </a:p>
          <a:p>
            <a:pPr algn="ctr">
              <a:lnSpc>
                <a:spcPts val="5000"/>
              </a:lnSpc>
            </a:pP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</a:t>
            </a:r>
            <a:r>
              <a:rPr lang="fr-CA" sz="44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chargés</a:t>
            </a: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>
              <a:lnSpc>
                <a:spcPts val="5000"/>
              </a:lnSpc>
            </a:pP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</a:t>
            </a:r>
            <a:r>
              <a:rPr lang="fr-CA" sz="44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moi </a:t>
            </a:r>
            <a:endParaRPr lang="fr-CA" sz="4400" i="1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5000"/>
              </a:lnSpc>
            </a:pP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</a:t>
            </a:r>
            <a:r>
              <a:rPr lang="fr-CA" sz="44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vous </a:t>
            </a: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consolerai.»</a:t>
            </a:r>
          </a:p>
          <a:p>
            <a:pPr>
              <a:lnSpc>
                <a:spcPts val="5000"/>
              </a:lnSpc>
            </a:pPr>
            <a:r>
              <a:rPr lang="fr-CA" sz="28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</a:t>
            </a:r>
            <a:r>
              <a:rPr lang="fr-CA" sz="2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fr-CA" sz="2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Mathieu 11, 28</a:t>
            </a:r>
            <a:r>
              <a:rPr lang="fr-CA" sz="2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CA" sz="2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55759" r="53929"/>
          <a:stretch/>
        </p:blipFill>
        <p:spPr>
          <a:xfrm rot="5400000">
            <a:off x="5461255" y="7792"/>
            <a:ext cx="3061139" cy="3731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6420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67393" y="1179878"/>
            <a:ext cx="521697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croix 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 lourde… Jésus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 affaibli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>
              <a:lnSpc>
                <a:spcPts val="60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C’est  l’humanité</a:t>
            </a:r>
          </a:p>
          <a:p>
            <a:pPr algn="ctr">
              <a:lnSpc>
                <a:spcPts val="60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quête de liberté</a:t>
            </a:r>
          </a:p>
          <a:p>
            <a:pPr algn="ctr">
              <a:lnSpc>
                <a:spcPts val="60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qu’il 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porte. </a:t>
            </a:r>
            <a:endParaRPr lang="fr-CA" sz="4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982" y="163285"/>
            <a:ext cx="2763505" cy="1114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8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crackSpacing="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9" y="286504"/>
            <a:ext cx="3155755" cy="4648102"/>
          </a:xfrm>
          <a:prstGeom prst="rect">
            <a:avLst/>
          </a:prstGeom>
          <a:effectLst>
            <a:reflection stA="43000" endPos="39000" dist="101600" dir="5400000" sy="-100000" algn="bl" rotWithShape="0"/>
            <a:softEdge rad="114300"/>
          </a:effectLst>
        </p:spPr>
      </p:pic>
      <p:sp>
        <p:nvSpPr>
          <p:cNvPr id="2" name="ZoneTexte 1"/>
          <p:cNvSpPr txBox="1"/>
          <p:nvPr/>
        </p:nvSpPr>
        <p:spPr>
          <a:xfrm>
            <a:off x="2628900" y="578141"/>
            <a:ext cx="627805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ts val="4800"/>
              </a:lnSpc>
            </a:pP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«Passionnées</a:t>
            </a:r>
          </a:p>
          <a:p>
            <a:pPr lvl="1" algn="ctr">
              <a:lnSpc>
                <a:spcPts val="4800"/>
              </a:lnSpc>
            </a:pP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 l’amour immense</a:t>
            </a:r>
          </a:p>
          <a:p>
            <a:pPr lvl="1" algn="ctr">
              <a:lnSpc>
                <a:spcPts val="4800"/>
              </a:lnSpc>
            </a:pP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 Christ- Sagesse, </a:t>
            </a:r>
          </a:p>
          <a:p>
            <a:pPr lvl="1" algn="ctr">
              <a:lnSpc>
                <a:spcPts val="4800"/>
              </a:lnSpc>
            </a:pP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nous apprenons,</a:t>
            </a:r>
          </a:p>
          <a:p>
            <a:pPr lvl="1" algn="ctr">
              <a:lnSpc>
                <a:spcPts val="4800"/>
              </a:lnSpc>
            </a:pP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à son exemple,</a:t>
            </a:r>
          </a:p>
          <a:p>
            <a:pPr lvl="1" algn="ctr">
              <a:lnSpc>
                <a:spcPts val="4800"/>
              </a:lnSpc>
            </a:pP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à aimer d’un amour proche, gratuit, universel».</a:t>
            </a:r>
          </a:p>
          <a:p>
            <a:pPr lvl="1" algn="ctr">
              <a:lnSpc>
                <a:spcPts val="4800"/>
              </a:lnSpc>
            </a:pPr>
            <a:r>
              <a:rPr lang="fr-CA" sz="2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(R.V</a:t>
            </a:r>
            <a:r>
              <a:rPr lang="fr-CA" sz="24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# </a:t>
            </a:r>
            <a:r>
              <a:rPr lang="fr-CA" sz="2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30,)</a:t>
            </a:r>
            <a:r>
              <a:rPr lang="fr-CA" sz="2400" dirty="0" smtClean="0">
                <a:solidFill>
                  <a:srgbClr val="5F3E27"/>
                </a:solidFill>
              </a:rPr>
              <a:t> </a:t>
            </a:r>
            <a:r>
              <a:rPr lang="fr-CA" sz="2400" dirty="0"/>
              <a:t> </a:t>
            </a:r>
          </a:p>
        </p:txBody>
      </p:sp>
      <p:sp>
        <p:nvSpPr>
          <p:cNvPr id="7" name="Rectangle 6"/>
          <p:cNvSpPr/>
          <p:nvPr/>
        </p:nvSpPr>
        <p:spPr>
          <a:xfrm rot="1809048">
            <a:off x="776813" y="3928219"/>
            <a:ext cx="2209385" cy="30956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fr-FR" sz="3200" b="0" i="1" cap="none" spc="0" dirty="0" smtClean="0">
                <a:ln w="0"/>
                <a:solidFill>
                  <a:schemeClr val="bg1"/>
                </a:solidFill>
                <a:effectLst/>
              </a:rPr>
              <a:t>au </a:t>
            </a:r>
            <a:r>
              <a:rPr lang="fr-FR" sz="3200" b="0" i="1" cap="none" spc="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cœur</a:t>
            </a:r>
            <a:r>
              <a:rPr lang="fr-FR" sz="3200" b="0" i="1" cap="none" spc="0" dirty="0" smtClean="0">
                <a:ln w="0"/>
                <a:solidFill>
                  <a:schemeClr val="bg1"/>
                </a:solidFill>
                <a:effectLst/>
              </a:rPr>
              <a:t> du monde</a:t>
            </a:r>
            <a:endParaRPr lang="fr-FR" sz="3200" b="0" i="1" cap="none" spc="0" dirty="0">
              <a:ln w="0"/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7797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425" y="402198"/>
            <a:ext cx="4493041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présente </a:t>
            </a:r>
          </a:p>
          <a:p>
            <a:pPr algn="ctr">
              <a:lnSpc>
                <a:spcPct val="1500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 Seigneur</a:t>
            </a:r>
          </a:p>
          <a:p>
            <a:pPr algn="ctr">
              <a:lnSpc>
                <a:spcPct val="1500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 personnes</a:t>
            </a:r>
          </a:p>
          <a:p>
            <a:pPr algn="ctr">
              <a:lnSpc>
                <a:spcPct val="150000"/>
              </a:lnSpc>
            </a:pP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ffligées, blessées</a:t>
            </a:r>
          </a:p>
          <a:p>
            <a:pPr algn="ctr">
              <a:lnSpc>
                <a:spcPct val="1500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 la vie.</a:t>
            </a:r>
          </a:p>
          <a:p>
            <a:endParaRPr lang="fr-CA" sz="4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52" y="326571"/>
            <a:ext cx="4187808" cy="5036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ZoneTexte 3"/>
          <p:cNvSpPr txBox="1"/>
          <p:nvPr/>
        </p:nvSpPr>
        <p:spPr>
          <a:xfrm>
            <a:off x="6966285" y="6015783"/>
            <a:ext cx="152801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CA" sz="32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Pause</a:t>
            </a:r>
          </a:p>
        </p:txBody>
      </p:sp>
    </p:spTree>
    <p:extLst>
      <p:ext uri="{BB962C8B-B14F-4D97-AF65-F5344CB8AC3E}">
        <p14:creationId xmlns:p14="http://schemas.microsoft.com/office/powerpoint/2010/main" val="343855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B3AB9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80" t="48955" r="1280" b="8196"/>
          <a:stretch/>
        </p:blipFill>
        <p:spPr>
          <a:xfrm>
            <a:off x="1352663" y="5018871"/>
            <a:ext cx="5845837" cy="171666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26572" y="65316"/>
            <a:ext cx="8074478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400"/>
              </a:lnSpc>
            </a:pPr>
            <a:r>
              <a:rPr lang="fr-CA" sz="44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Prions :</a:t>
            </a:r>
          </a:p>
          <a:p>
            <a:pPr algn="ctr">
              <a:lnSpc>
                <a:spcPts val="5400"/>
              </a:lnSpc>
            </a:pP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Seigneur mon Dieu et mon Amour, enveloppe-moi de la 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</a:t>
            </a:r>
          </a:p>
          <a:p>
            <a:pPr algn="ctr">
              <a:lnSpc>
                <a:spcPts val="54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 sainteté car je suis chétive, périssable et aveugle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>
              <a:lnSpc>
                <a:spcPts val="54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Prends-moi la 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</a:t>
            </a:r>
          </a:p>
          <a:p>
            <a:pPr algn="ctr">
              <a:lnSpc>
                <a:spcPts val="54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conduis-moi </a:t>
            </a:r>
          </a:p>
          <a:p>
            <a:pPr algn="ctr">
              <a:lnSpc>
                <a:spcPts val="54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vers les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verts pâturages. </a:t>
            </a:r>
            <a:endParaRPr lang="fr-CA" sz="440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5400"/>
              </a:lnSpc>
            </a:pPr>
            <a:r>
              <a:rPr lang="fr-CA" sz="2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(</a:t>
            </a:r>
            <a:r>
              <a:rPr lang="fr-CA" sz="2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Écoute la Sagesse, p. 126)</a:t>
            </a:r>
          </a:p>
        </p:txBody>
      </p:sp>
    </p:spTree>
    <p:extLst>
      <p:ext uri="{BB962C8B-B14F-4D97-AF65-F5344CB8AC3E}">
        <p14:creationId xmlns:p14="http://schemas.microsoft.com/office/powerpoint/2010/main" val="299328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-360268" y="1525205"/>
            <a:ext cx="9398132" cy="3875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indent="269875">
              <a:lnSpc>
                <a:spcPts val="5900"/>
              </a:lnSpc>
            </a:pP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Il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la 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trou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va 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si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belle q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u’il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en </a:t>
            </a:r>
            <a:r>
              <a:rPr lang="fr-CA" sz="36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fit son honneur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marL="457200">
              <a:lnSpc>
                <a:spcPts val="5900"/>
              </a:lnSpc>
            </a:pP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Sa 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com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pa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gne éternelle, 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l’é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pouse de son cœur.</a:t>
            </a:r>
          </a:p>
          <a:p>
            <a:pPr marL="457200">
              <a:lnSpc>
                <a:spcPts val="5900"/>
              </a:lnSpc>
            </a:pP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Dès sa plus tendre enfance quand son cœur soupirait</a:t>
            </a:r>
            <a:r>
              <a:rPr lang="fr-CA" sz="36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marL="457200">
              <a:lnSpc>
                <a:spcPts val="5900"/>
              </a:lnSpc>
            </a:pPr>
            <a:r>
              <a:rPr lang="fr-CA" sz="36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C’était 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vers la présence 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croix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qu’il </a:t>
            </a:r>
            <a:r>
              <a:rPr lang="fr-CA" sz="36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aimait</a:t>
            </a:r>
            <a:r>
              <a:rPr lang="fr-CA" sz="3600" dirty="0" smtClean="0">
                <a:solidFill>
                  <a:srgbClr val="5F3E2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                               </a:t>
            </a:r>
            <a:r>
              <a:rPr lang="fr-CA" sz="3600" dirty="0" smtClean="0">
                <a:solidFill>
                  <a:srgbClr val="5F3E27"/>
                </a:solidFill>
              </a:rPr>
              <a:t> </a:t>
            </a:r>
            <a:r>
              <a:rPr lang="fr-CA" sz="2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(C 19, 10)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20" y="149898"/>
            <a:ext cx="758566" cy="122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3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62" y="136662"/>
            <a:ext cx="6528386" cy="5823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ZoneTexte 2"/>
          <p:cNvSpPr txBox="1"/>
          <p:nvPr/>
        </p:nvSpPr>
        <p:spPr>
          <a:xfrm>
            <a:off x="6618914" y="2155972"/>
            <a:ext cx="24747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  <a:p>
            <a:pPr algn="ctr"/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Jésus rencontre</a:t>
            </a:r>
          </a:p>
          <a:p>
            <a:pPr algn="ctr"/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 </a:t>
            </a:r>
            <a:r>
              <a:rPr lang="fr-CA" sz="44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mère</a:t>
            </a:r>
            <a:endParaRPr lang="fr-CA" sz="4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895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021289" y="702127"/>
            <a:ext cx="601468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</a:t>
            </a:r>
            <a:r>
              <a:rPr lang="fr-CA" sz="44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te salue, Marie</a:t>
            </a: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>
              <a:lnSpc>
                <a:spcPts val="4500"/>
              </a:lnSpc>
            </a:pP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comblée de grâces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 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algn="ctr">
              <a:lnSpc>
                <a:spcPts val="4500"/>
              </a:lnSpc>
            </a:pPr>
            <a:r>
              <a:rPr lang="fr-CA" sz="4400" dirty="0" smtClean="0">
                <a:solidFill>
                  <a:srgbClr val="5F3E27"/>
                </a:solidFill>
              </a:rPr>
              <a:t> 				</a:t>
            </a:r>
            <a:r>
              <a:rPr lang="fr-CA" sz="2400" dirty="0" smtClean="0">
                <a:solidFill>
                  <a:srgbClr val="5F3E27"/>
                </a:solidFill>
              </a:rPr>
              <a:t>(</a:t>
            </a:r>
            <a:r>
              <a:rPr lang="fr-CA" sz="2400" dirty="0">
                <a:solidFill>
                  <a:srgbClr val="5F3E27"/>
                </a:solidFill>
              </a:rPr>
              <a:t>Luc 1, 28)</a:t>
            </a:r>
          </a:p>
          <a:p>
            <a:pPr algn="ctr"/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Regard de vie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pPr algn="ctr"/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parole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vie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pPr algn="ctr"/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oui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inconditionnel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pPr algn="ctr"/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amour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sans frontières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sans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limites !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6" t="23348" r="49911" b="43705"/>
          <a:stretch/>
        </p:blipFill>
        <p:spPr>
          <a:xfrm>
            <a:off x="230996" y="277583"/>
            <a:ext cx="2790293" cy="3878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40" y="4565591"/>
            <a:ext cx="3200677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9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045279" y="610136"/>
            <a:ext cx="588645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</a:t>
            </a:r>
            <a:r>
              <a:rPr lang="fr-CA" sz="44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« oui » radical de </a:t>
            </a: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  </a:t>
            </a:r>
            <a:r>
              <a:rPr lang="fr-CA" sz="44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à </a:t>
            </a: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l’Annonciation</a:t>
            </a:r>
          </a:p>
          <a:p>
            <a:pPr algn="ctr">
              <a:lnSpc>
                <a:spcPts val="6000"/>
              </a:lnSpc>
            </a:pP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oriente </a:t>
            </a:r>
            <a:r>
              <a:rPr lang="fr-CA" sz="44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 vie </a:t>
            </a: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dans </a:t>
            </a:r>
            <a:r>
              <a:rPr lang="fr-CA" sz="44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 voie de </a:t>
            </a: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collaboration</a:t>
            </a:r>
          </a:p>
          <a:p>
            <a:pPr algn="ctr">
              <a:lnSpc>
                <a:spcPts val="6000"/>
              </a:lnSpc>
            </a:pP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avec Dieu  </a:t>
            </a:r>
            <a:r>
              <a:rPr lang="fr-CA" sz="44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 la </a:t>
            </a: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conduit  </a:t>
            </a:r>
            <a:r>
              <a:rPr lang="fr-CA" sz="44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 </a:t>
            </a: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pied de </a:t>
            </a:r>
            <a:r>
              <a:rPr lang="fr-CA" sz="44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croix </a:t>
            </a:r>
          </a:p>
          <a:p>
            <a:pPr algn="ctr">
              <a:lnSpc>
                <a:spcPts val="6000"/>
              </a:lnSpc>
            </a:pP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fr-CA" sz="44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 </a:t>
            </a: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Fils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.» </a:t>
            </a:r>
          </a:p>
          <a:p>
            <a:pPr algn="r">
              <a:lnSpc>
                <a:spcPts val="6000"/>
              </a:lnSpc>
            </a:pPr>
            <a:r>
              <a:rPr lang="fr-CA" sz="2400" dirty="0" smtClean="0">
                <a:solidFill>
                  <a:srgbClr val="5F3E27"/>
                </a:solidFill>
              </a:rPr>
              <a:t>(</a:t>
            </a:r>
            <a:r>
              <a:rPr lang="fr-CA" sz="2400" dirty="0">
                <a:solidFill>
                  <a:srgbClr val="5F3E27"/>
                </a:solidFill>
              </a:rPr>
              <a:t>R.V. # 17b</a:t>
            </a:r>
            <a:r>
              <a:rPr lang="fr-CA" sz="2400" dirty="0" smtClean="0"/>
              <a:t>) </a:t>
            </a:r>
            <a:endParaRPr lang="fr-CA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crackSpacing="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5" y="229355"/>
            <a:ext cx="3155755" cy="4648102"/>
          </a:xfrm>
          <a:prstGeom prst="rect">
            <a:avLst/>
          </a:prstGeom>
          <a:effectLst>
            <a:reflection stA="43000" endPos="39000" dist="101600" dir="5400000" sy="-100000" algn="bl" rotWithShape="0"/>
            <a:softEdge rad="114300"/>
          </a:effectLst>
        </p:spPr>
      </p:pic>
      <p:sp>
        <p:nvSpPr>
          <p:cNvPr id="6" name="Rectangle 5"/>
          <p:cNvSpPr/>
          <p:nvPr/>
        </p:nvSpPr>
        <p:spPr>
          <a:xfrm rot="1982513">
            <a:off x="518571" y="3788749"/>
            <a:ext cx="2209385" cy="35407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fr-FR" sz="3200" b="0" i="1" cap="none" spc="0" dirty="0" smtClean="0">
                <a:ln w="0"/>
                <a:solidFill>
                  <a:schemeClr val="bg1"/>
                </a:solidFill>
                <a:effectLst/>
              </a:rPr>
              <a:t>au </a:t>
            </a:r>
            <a:r>
              <a:rPr lang="fr-FR" sz="3200" b="0" i="1" cap="none" spc="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cœur</a:t>
            </a:r>
            <a:r>
              <a:rPr lang="fr-FR" sz="3200" b="0" i="1" cap="none" spc="0" dirty="0" smtClean="0">
                <a:ln w="0"/>
                <a:solidFill>
                  <a:schemeClr val="bg1"/>
                </a:solidFill>
                <a:effectLst/>
              </a:rPr>
              <a:t> du monde</a:t>
            </a:r>
            <a:endParaRPr lang="fr-FR" sz="3200" b="0" i="1" cap="none" spc="0" dirty="0">
              <a:ln w="0"/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7712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486650" y="6278459"/>
            <a:ext cx="963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Pause</a:t>
            </a:r>
            <a:endParaRPr lang="fr-CA" sz="2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30" y="138793"/>
            <a:ext cx="5762298" cy="3841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ZoneTexte 3"/>
          <p:cNvSpPr txBox="1"/>
          <p:nvPr/>
        </p:nvSpPr>
        <p:spPr>
          <a:xfrm>
            <a:off x="269423" y="3972500"/>
            <a:ext cx="8629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place mon « oui » à la vie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dans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celui de Marie et de Jésus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oui à l’amour sans limites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contemple en silence cette rencontre.</a:t>
            </a:r>
          </a:p>
        </p:txBody>
      </p:sp>
    </p:spTree>
    <p:extLst>
      <p:ext uri="{BB962C8B-B14F-4D97-AF65-F5344CB8AC3E}">
        <p14:creationId xmlns:p14="http://schemas.microsoft.com/office/powerpoint/2010/main" val="244162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3127" y="359294"/>
            <a:ext cx="8764858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fr-CA" sz="48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Chacune des stations sera alimentée</a:t>
            </a:r>
          </a:p>
          <a:p>
            <a:pPr algn="ctr">
              <a:lnSpc>
                <a:spcPts val="6600"/>
              </a:lnSpc>
            </a:pPr>
            <a:r>
              <a:rPr lang="fr-CA" sz="48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d’un court texte biblique, </a:t>
            </a:r>
            <a:endParaRPr lang="fr-CA" sz="4800" spc="-15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6600"/>
              </a:lnSpc>
            </a:pPr>
            <a:r>
              <a:rPr lang="fr-CA" sz="4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 extraits </a:t>
            </a:r>
            <a:r>
              <a:rPr lang="fr-CA" sz="48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notre Règle de </a:t>
            </a:r>
            <a:r>
              <a:rPr lang="fr-CA" sz="4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Vie, </a:t>
            </a:r>
          </a:p>
          <a:p>
            <a:pPr algn="ctr">
              <a:lnSpc>
                <a:spcPts val="6600"/>
              </a:lnSpc>
            </a:pPr>
            <a:r>
              <a:rPr lang="fr-CA" sz="4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d’un </a:t>
            </a:r>
            <a:r>
              <a:rPr lang="fr-CA" sz="48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couplet </a:t>
            </a:r>
            <a:r>
              <a:rPr lang="fr-CA" sz="4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 Cantique 19</a:t>
            </a:r>
          </a:p>
          <a:p>
            <a:pPr algn="ctr">
              <a:lnSpc>
                <a:spcPts val="6600"/>
              </a:lnSpc>
            </a:pPr>
            <a:r>
              <a:rPr lang="fr-CA" sz="4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8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 </a:t>
            </a:r>
            <a:r>
              <a:rPr lang="fr-CA" sz="4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Père  </a:t>
            </a:r>
            <a:r>
              <a:rPr lang="fr-CA" sz="48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fr-CA" sz="4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Montfort,</a:t>
            </a:r>
          </a:p>
          <a:p>
            <a:pPr algn="ctr">
              <a:lnSpc>
                <a:spcPts val="6600"/>
              </a:lnSpc>
            </a:pPr>
            <a:r>
              <a:rPr lang="fr-CA" sz="4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puis une </a:t>
            </a:r>
            <a:r>
              <a:rPr lang="fr-CA" sz="48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courte prière tirée du livre </a:t>
            </a:r>
            <a:r>
              <a:rPr lang="fr-CA" sz="4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CA" sz="48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Écoute la Sagesse</a:t>
            </a:r>
            <a:r>
              <a:rPr lang="fr-CA" sz="48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526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B3AB9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80" t="48955" r="1280" b="8196"/>
          <a:stretch/>
        </p:blipFill>
        <p:spPr>
          <a:xfrm>
            <a:off x="1352663" y="5018871"/>
            <a:ext cx="5845837" cy="17166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120053"/>
            <a:ext cx="8711293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40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Prions :</a:t>
            </a:r>
          </a:p>
          <a:p>
            <a:pPr algn="ctr"/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Sagesse t’a choisie, Marie, pour devenir la maison d’amour de Dieu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toi, l’impossible s’est réalisé. </a:t>
            </a: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Mystère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inouï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parle à mon cœur. </a:t>
            </a:r>
            <a:endParaRPr lang="fr-CA" sz="400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voudrais comme toi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 « oui » et chanter 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Mon âme exalte le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Seigneur».</a:t>
            </a:r>
            <a:r>
              <a:rPr lang="fr-CA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algn="r"/>
            <a:r>
              <a:rPr lang="fr-CA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(Écoute la Sagesse, p.141</a:t>
            </a:r>
            <a:r>
              <a:rPr lang="fr-CA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7618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9614" y="1441782"/>
            <a:ext cx="8964386" cy="365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600"/>
              </a:lnSpc>
            </a:pP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C’est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 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croix 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qu’on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donne 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bénédiction </a:t>
            </a:r>
          </a:p>
          <a:p>
            <a:pPr>
              <a:lnSpc>
                <a:spcPts val="5600"/>
              </a:lnSpc>
            </a:pP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Dieu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nous 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donne 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fait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rémission;</a:t>
            </a:r>
          </a:p>
          <a:p>
            <a:pPr>
              <a:lnSpc>
                <a:spcPts val="5600"/>
              </a:lnSpc>
            </a:pP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veut que toute chose soit marquée à ce </a:t>
            </a:r>
            <a:r>
              <a:rPr lang="fr-CA" sz="36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sceau</a:t>
            </a:r>
          </a:p>
          <a:p>
            <a:pPr>
              <a:lnSpc>
                <a:spcPts val="5600"/>
              </a:lnSpc>
            </a:pPr>
            <a:r>
              <a:rPr lang="fr-CA" sz="36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À 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moins qu’on ne l’y pose 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rien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lui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paraît </a:t>
            </a:r>
            <a:r>
              <a:rPr lang="fr-CA" sz="36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beau. 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                                   </a:t>
            </a:r>
            <a:r>
              <a:rPr lang="fr-CA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fr-CA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19, 20</a:t>
            </a:r>
            <a:r>
              <a:rPr lang="fr-CA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CA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05" y="149898"/>
            <a:ext cx="758566" cy="122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5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2" y="104273"/>
            <a:ext cx="6693220" cy="5898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ZoneTexte 3"/>
          <p:cNvSpPr txBox="1"/>
          <p:nvPr/>
        </p:nvSpPr>
        <p:spPr>
          <a:xfrm>
            <a:off x="6904140" y="316953"/>
            <a:ext cx="203013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</a:t>
            </a:r>
            <a:r>
              <a:rPr lang="fr-CA" sz="44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Simon de Cyrène aide </a:t>
            </a:r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Jésus</a:t>
            </a:r>
          </a:p>
          <a:p>
            <a:pPr algn="ctr"/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à porter sa croix</a:t>
            </a:r>
            <a:endParaRPr lang="fr-CA" sz="4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891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22466" y="203862"/>
            <a:ext cx="613137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« </a:t>
            </a:r>
            <a:r>
              <a:rPr lang="fr-FR" sz="44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Le Seigneur Dieu m'a enseigné ce que je dois dire, pour que je sache avec quels mots je soutiendrai </a:t>
            </a:r>
            <a:r>
              <a:rPr lang="fr-FR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celui</a:t>
            </a:r>
          </a:p>
          <a:p>
            <a:pPr algn="ctr"/>
            <a:r>
              <a:rPr lang="fr-FR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fr-FR" sz="44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qui </a:t>
            </a:r>
            <a:r>
              <a:rPr lang="fr-FR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faiblit.</a:t>
            </a:r>
            <a:r>
              <a:rPr lang="fr-FR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»  </a:t>
            </a:r>
            <a:r>
              <a:rPr lang="fr-FR" sz="2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(</a:t>
            </a:r>
            <a:r>
              <a:rPr lang="fr-FR" sz="2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Is 50, 4</a:t>
            </a:r>
            <a:r>
              <a:rPr lang="fr-FR" sz="2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)</a:t>
            </a:r>
          </a:p>
          <a:p>
            <a:endParaRPr lang="fr-FR" sz="440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Jésus</a:t>
            </a:r>
            <a:r>
              <a:rPr lang="fr-FR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exténué, accepte l’aide de </a:t>
            </a:r>
            <a:r>
              <a:rPr lang="fr-FR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Simon.</a:t>
            </a:r>
            <a:endParaRPr lang="fr-CA" sz="4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6" r="19437"/>
          <a:stretch/>
        </p:blipFill>
        <p:spPr>
          <a:xfrm>
            <a:off x="6253844" y="141000"/>
            <a:ext cx="2588079" cy="5898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5870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143249" y="147716"/>
            <a:ext cx="600075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À l’exemple de Marie, partie en </a:t>
            </a:r>
            <a:r>
              <a:rPr lang="fr-FR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hâte</a:t>
            </a:r>
          </a:p>
          <a:p>
            <a:pPr algn="ctr"/>
            <a:r>
              <a:rPr lang="fr-FR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44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 Élisabeth</a:t>
            </a:r>
            <a:r>
              <a:rPr lang="fr-FR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pPr algn="ctr"/>
            <a:r>
              <a:rPr lang="fr-FR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nous </a:t>
            </a:r>
            <a:r>
              <a:rPr lang="fr-FR" sz="44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sommes attentives aux interpellations et aux besoins de nos proches pour rendre </a:t>
            </a:r>
            <a:r>
              <a:rPr lang="fr-FR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meilleures</a:t>
            </a:r>
          </a:p>
          <a:p>
            <a:pPr algn="ctr"/>
            <a:r>
              <a:rPr lang="fr-FR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leurs </a:t>
            </a:r>
            <a:r>
              <a:rPr lang="fr-FR" sz="44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conditions de vie humaines et </a:t>
            </a:r>
            <a:r>
              <a:rPr lang="fr-FR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spirituelles.» </a:t>
            </a:r>
            <a:r>
              <a:rPr lang="fr-FR" sz="2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(R.V. # 40</a:t>
            </a:r>
            <a:r>
              <a:rPr lang="fr-FR" sz="2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CA" sz="2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98669" y="147716"/>
            <a:ext cx="3155755" cy="4648102"/>
            <a:chOff x="98669" y="286504"/>
            <a:chExt cx="3155755" cy="464810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ement crackSpacing="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69" y="286504"/>
              <a:ext cx="3155755" cy="4648102"/>
            </a:xfrm>
            <a:prstGeom prst="rect">
              <a:avLst/>
            </a:prstGeom>
            <a:effectLst>
              <a:reflection stA="43000" endPos="39000" dist="101600" dir="5400000" sy="-100000" algn="bl" rotWithShape="0"/>
              <a:softEdge rad="114300"/>
            </a:effectLst>
          </p:spPr>
        </p:pic>
        <p:sp>
          <p:nvSpPr>
            <p:cNvPr id="7" name="Rectangle 6"/>
            <p:cNvSpPr/>
            <p:nvPr/>
          </p:nvSpPr>
          <p:spPr>
            <a:xfrm rot="1809048">
              <a:off x="776813" y="3928219"/>
              <a:ext cx="2209385" cy="3095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fr-FR" sz="3200" b="0" i="1" cap="none" spc="0" dirty="0" smtClean="0">
                  <a:ln w="0"/>
                  <a:solidFill>
                    <a:schemeClr val="bg1"/>
                  </a:solidFill>
                  <a:effectLst/>
                </a:rPr>
                <a:t>au </a:t>
              </a:r>
              <a:r>
                <a:rPr lang="fr-FR" sz="3200" b="0" i="1" cap="none" spc="0" dirty="0" smtClean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cœur</a:t>
              </a:r>
              <a:r>
                <a:rPr lang="fr-FR" sz="3200" b="0" i="1" cap="none" spc="0" dirty="0" smtClean="0">
                  <a:ln w="0"/>
                  <a:solidFill>
                    <a:schemeClr val="bg1"/>
                  </a:solidFill>
                  <a:effectLst/>
                </a:rPr>
                <a:t> du monde</a:t>
              </a:r>
              <a:endParaRPr lang="fr-FR" sz="3200" b="0" i="1" cap="none" spc="0" dirty="0">
                <a:ln w="0"/>
                <a:solidFill>
                  <a:schemeClr val="bg1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165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3920" y="931400"/>
            <a:ext cx="5943451" cy="4518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800"/>
              </a:lnSpc>
            </a:pP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présente au 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Seigneur</a:t>
            </a:r>
          </a:p>
          <a:p>
            <a:pPr algn="ctr">
              <a:lnSpc>
                <a:spcPts val="58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toutes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personnes</a:t>
            </a:r>
          </a:p>
          <a:p>
            <a:pPr algn="ctr">
              <a:lnSpc>
                <a:spcPts val="58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sont des « </a:t>
            </a:r>
            <a:r>
              <a:rPr lang="fr-CA" sz="4400" dirty="0" err="1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Simons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endParaRPr lang="fr-CA" sz="440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58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 moi 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celles</a:t>
            </a:r>
          </a:p>
          <a:p>
            <a:pPr algn="ctr">
              <a:lnSpc>
                <a:spcPts val="58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 ploient 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sous le 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poids</a:t>
            </a:r>
          </a:p>
          <a:p>
            <a:pPr algn="ctr">
              <a:lnSpc>
                <a:spcPts val="58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croix.</a:t>
            </a:r>
            <a:endParaRPr lang="fr-CA" dirty="0">
              <a:solidFill>
                <a:srgbClr val="5F3E27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235" y="562224"/>
            <a:ext cx="2881992" cy="4501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ZoneTexte 6"/>
          <p:cNvSpPr txBox="1"/>
          <p:nvPr/>
        </p:nvSpPr>
        <p:spPr>
          <a:xfrm>
            <a:off x="652283" y="6005907"/>
            <a:ext cx="1540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Pause</a:t>
            </a:r>
          </a:p>
        </p:txBody>
      </p:sp>
    </p:spTree>
    <p:extLst>
      <p:ext uri="{BB962C8B-B14F-4D97-AF65-F5344CB8AC3E}">
        <p14:creationId xmlns:p14="http://schemas.microsoft.com/office/powerpoint/2010/main" val="220803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B3AB9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80" t="48955" r="1280" b="8196"/>
          <a:stretch/>
        </p:blipFill>
        <p:spPr>
          <a:xfrm>
            <a:off x="1352663" y="5018871"/>
            <a:ext cx="5845837" cy="17166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120053"/>
            <a:ext cx="871129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40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Prions :</a:t>
            </a:r>
          </a:p>
          <a:p>
            <a:pPr algn="ctr"/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Seigneur, d’un cœur brisé, broyé, tu n’as point de mépris </a:t>
            </a:r>
            <a:r>
              <a:rPr lang="fr-CA" sz="2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(Ps 51).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 n’abandonnes aucun de tes enfants.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Cache-moi</a:t>
            </a: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à l’ombre de tes ailes </a:t>
            </a:r>
            <a:r>
              <a:rPr lang="fr-CA" sz="2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(Ps 36). </a:t>
            </a:r>
            <a:endParaRPr lang="fr-CA" sz="240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Veille 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à ce que je ne refuse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jamais</a:t>
            </a: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main tendue qui me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relève.</a:t>
            </a:r>
          </a:p>
          <a:p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2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(Écoute la Sagesse, p. 109</a:t>
            </a:r>
            <a:r>
              <a:rPr lang="fr-CA" sz="2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CA" sz="40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806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4929" y="1612111"/>
            <a:ext cx="889907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saints 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dant 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vie 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 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cherchaient que la croix.</a:t>
            </a:r>
          </a:p>
          <a:p>
            <a:pPr>
              <a:lnSpc>
                <a:spcPts val="6000"/>
              </a:lnSpc>
            </a:pP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C’é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tait 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leu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 grande 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vie, 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c’é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tait là tout leur choix;</a:t>
            </a:r>
          </a:p>
          <a:p>
            <a:pPr>
              <a:lnSpc>
                <a:spcPts val="6000"/>
              </a:lnSpc>
            </a:pP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contents d’avoir celles que </a:t>
            </a:r>
            <a:r>
              <a:rPr lang="fr-CA" sz="36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vie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leur donnait,</a:t>
            </a:r>
          </a:p>
          <a:p>
            <a:pPr>
              <a:lnSpc>
                <a:spcPts val="6000"/>
              </a:lnSpc>
            </a:pPr>
            <a:r>
              <a:rPr lang="fr-CA" sz="36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Devant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toutes nouvelles 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chacun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36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recueillait.</a:t>
            </a:r>
          </a:p>
          <a:p>
            <a:pPr algn="r">
              <a:lnSpc>
                <a:spcPts val="6000"/>
              </a:lnSpc>
            </a:pPr>
            <a:r>
              <a:rPr lang="fr-CA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fr-CA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 19, 15 – adapté</a:t>
            </a:r>
            <a:r>
              <a:rPr lang="fr-CA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CA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41" y="280431"/>
            <a:ext cx="758566" cy="122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4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6" y="128674"/>
            <a:ext cx="6648284" cy="59659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ZoneTexte 2"/>
          <p:cNvSpPr txBox="1"/>
          <p:nvPr/>
        </p:nvSpPr>
        <p:spPr>
          <a:xfrm>
            <a:off x="6593747" y="1115736"/>
            <a:ext cx="258380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  <a:p>
            <a:pPr algn="ctr"/>
            <a:r>
              <a:rPr lang="fr-CA" sz="42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Véronique</a:t>
            </a:r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essuie le visage de Jésus</a:t>
            </a:r>
            <a:endParaRPr lang="fr-CA" sz="4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712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5315" y="337743"/>
            <a:ext cx="6204857" cy="6169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300"/>
              </a:lnSpc>
            </a:pPr>
            <a:r>
              <a:rPr lang="fr-FR" sz="44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« </a:t>
            </a:r>
            <a:r>
              <a:rPr lang="fr-FR" sz="44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Je tends les joues à ceux </a:t>
            </a:r>
            <a:endParaRPr lang="fr-FR" sz="4400" i="1" spc="-15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algn="ctr">
              <a:lnSpc>
                <a:spcPts val="4300"/>
              </a:lnSpc>
            </a:pPr>
            <a:r>
              <a:rPr lang="fr-FR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qui </a:t>
            </a:r>
            <a:r>
              <a:rPr lang="fr-FR" sz="44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m'arrachent la barbe</a:t>
            </a:r>
            <a:r>
              <a:rPr lang="fr-FR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.</a:t>
            </a:r>
          </a:p>
          <a:p>
            <a:pPr algn="ctr">
              <a:lnSpc>
                <a:spcPts val="4300"/>
              </a:lnSpc>
            </a:pPr>
            <a:r>
              <a:rPr lang="fr-FR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Je </a:t>
            </a:r>
            <a:r>
              <a:rPr lang="fr-FR" sz="44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ne cache pas mon </a:t>
            </a:r>
            <a:r>
              <a:rPr lang="fr-FR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visage</a:t>
            </a:r>
          </a:p>
          <a:p>
            <a:pPr algn="ctr">
              <a:lnSpc>
                <a:spcPts val="4300"/>
              </a:lnSpc>
            </a:pPr>
            <a:r>
              <a:rPr lang="fr-FR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aux </a:t>
            </a:r>
            <a:r>
              <a:rPr lang="fr-FR" sz="44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crachats, aux insultes</a:t>
            </a:r>
            <a:r>
              <a:rPr lang="fr-FR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.</a:t>
            </a:r>
          </a:p>
          <a:p>
            <a:pPr algn="ctr">
              <a:lnSpc>
                <a:spcPts val="4300"/>
              </a:lnSpc>
            </a:pPr>
            <a:r>
              <a:rPr lang="fr-FR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Le </a:t>
            </a:r>
            <a:r>
              <a:rPr lang="fr-FR" sz="44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Seigneur Dieu </a:t>
            </a:r>
            <a:endParaRPr lang="fr-FR" sz="4400" i="1" spc="-15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algn="ctr">
              <a:lnSpc>
                <a:spcPts val="4300"/>
              </a:lnSpc>
            </a:pPr>
            <a:r>
              <a:rPr lang="fr-FR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me </a:t>
            </a:r>
            <a:r>
              <a:rPr lang="fr-FR" sz="44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vient en aide </a:t>
            </a:r>
            <a:r>
              <a:rPr lang="fr-FR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;</a:t>
            </a:r>
          </a:p>
          <a:p>
            <a:pPr algn="ctr">
              <a:lnSpc>
                <a:spcPts val="4300"/>
              </a:lnSpc>
            </a:pPr>
            <a:r>
              <a:rPr lang="fr-FR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c’est pourquoi</a:t>
            </a:r>
          </a:p>
          <a:p>
            <a:pPr algn="ctr">
              <a:lnSpc>
                <a:spcPts val="4300"/>
              </a:lnSpc>
            </a:pPr>
            <a:r>
              <a:rPr lang="fr-FR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je </a:t>
            </a:r>
            <a:r>
              <a:rPr lang="fr-FR" sz="44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ne m’avoue pas </a:t>
            </a:r>
            <a:r>
              <a:rPr lang="fr-FR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vaincu.» </a:t>
            </a:r>
          </a:p>
          <a:p>
            <a:pPr algn="ctr">
              <a:lnSpc>
                <a:spcPts val="4300"/>
              </a:lnSpc>
            </a:pPr>
            <a:r>
              <a:rPr lang="fr-FR" sz="2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(</a:t>
            </a:r>
            <a:r>
              <a:rPr lang="fr-FR" sz="24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Is 50, 6 et 7</a:t>
            </a:r>
            <a:r>
              <a:rPr lang="fr-FR" sz="2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)</a:t>
            </a:r>
            <a:endParaRPr lang="fr-CA" sz="2400" spc="-15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algn="ctr">
              <a:lnSpc>
                <a:spcPts val="4300"/>
              </a:lnSpc>
            </a:pPr>
            <a:r>
              <a:rPr lang="fr-CA" sz="44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Dans </a:t>
            </a:r>
            <a:r>
              <a:rPr lang="fr-CA" sz="44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ce visage défiguré, Véronique reconnaît </a:t>
            </a:r>
            <a:r>
              <a:rPr lang="fr-CA" sz="44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Jésus </a:t>
            </a:r>
            <a:r>
              <a:rPr lang="fr-CA" sz="44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!</a:t>
            </a:r>
            <a:endParaRPr lang="fr-CA" sz="4800" spc="-15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3" t="35791" r="33452"/>
          <a:stretch/>
        </p:blipFill>
        <p:spPr>
          <a:xfrm flipH="1">
            <a:off x="6127107" y="717275"/>
            <a:ext cx="2841173" cy="3295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3663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4" name="Rectangle 3"/>
          <p:cNvSpPr/>
          <p:nvPr/>
        </p:nvSpPr>
        <p:spPr>
          <a:xfrm>
            <a:off x="2877015" y="1798779"/>
            <a:ext cx="617034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4800" b="1" dirty="0" smtClean="0">
                <a:ln/>
                <a:solidFill>
                  <a:srgbClr val="5F3E27"/>
                </a:solidFill>
              </a:rPr>
              <a:t>CHEMIN DE CROIX…</a:t>
            </a:r>
          </a:p>
          <a:p>
            <a:pPr algn="ctr"/>
            <a:r>
              <a:rPr lang="fr-FR" sz="4800" b="1" cap="none" spc="0" dirty="0" smtClean="0">
                <a:ln/>
                <a:solidFill>
                  <a:srgbClr val="5F3E27"/>
                </a:solidFill>
                <a:effectLst/>
              </a:rPr>
              <a:t>CHEMIN DE SAGESSE</a:t>
            </a:r>
            <a:endParaRPr lang="fr-FR" sz="4800" b="1" cap="none" spc="0" dirty="0">
              <a:ln/>
              <a:solidFill>
                <a:srgbClr val="5F3E27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9656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086099" y="236762"/>
            <a:ext cx="600075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Dieu seul doit être l’objet de notre ambition » </a:t>
            </a:r>
            <a:r>
              <a:rPr lang="fr-CA" sz="32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(paroles de </a:t>
            </a:r>
            <a:r>
              <a:rPr lang="fr-CA" sz="32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Marie-Louise,  </a:t>
            </a:r>
            <a:r>
              <a:rPr lang="fr-CA" sz="32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Constitutions 1759). </a:t>
            </a:r>
            <a:r>
              <a:rPr lang="fr-CA" sz="44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Ainsi</a:t>
            </a:r>
            <a:r>
              <a:rPr lang="fr-CA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« </a:t>
            </a:r>
            <a:r>
              <a:rPr lang="fr-CA" sz="44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notre amour doit </a:t>
            </a:r>
            <a:r>
              <a:rPr lang="fr-CA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être  </a:t>
            </a:r>
            <a:r>
              <a:rPr lang="fr-CA" sz="44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amour </a:t>
            </a:r>
            <a:r>
              <a:rPr lang="fr-CA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actif</a:t>
            </a:r>
          </a:p>
          <a:p>
            <a:pPr algn="ctr"/>
            <a:r>
              <a:rPr lang="fr-CA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 forme en nous </a:t>
            </a:r>
            <a:endParaRPr lang="fr-CA" sz="4400" i="1" spc="-15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CA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</a:t>
            </a:r>
            <a:r>
              <a:rPr lang="fr-CA" sz="44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désir </a:t>
            </a:r>
            <a:r>
              <a:rPr lang="fr-CA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ardent</a:t>
            </a:r>
          </a:p>
          <a:p>
            <a:pPr algn="ctr"/>
            <a:r>
              <a:rPr lang="fr-CA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Dieu soit connu</a:t>
            </a:r>
            <a:r>
              <a:rPr lang="fr-CA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fr-CA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aimé et </a:t>
            </a:r>
            <a:r>
              <a:rPr lang="fr-CA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servi».      </a:t>
            </a:r>
            <a:r>
              <a:rPr lang="fr-CA" sz="2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fr-CA" sz="24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R.V. # 14</a:t>
            </a:r>
            <a:r>
              <a:rPr lang="fr-CA" sz="2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CA" sz="2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101794" y="57909"/>
            <a:ext cx="3155755" cy="4648102"/>
            <a:chOff x="98669" y="286504"/>
            <a:chExt cx="3155755" cy="464810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ement crackSpacing="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69" y="286504"/>
              <a:ext cx="3155755" cy="4648102"/>
            </a:xfrm>
            <a:prstGeom prst="rect">
              <a:avLst/>
            </a:prstGeom>
            <a:effectLst>
              <a:reflection stA="43000" endPos="39000" dist="101600" dir="5400000" sy="-100000" algn="bl" rotWithShape="0"/>
              <a:softEdge rad="114300"/>
            </a:effectLst>
          </p:spPr>
        </p:pic>
        <p:sp>
          <p:nvSpPr>
            <p:cNvPr id="7" name="Rectangle 6"/>
            <p:cNvSpPr/>
            <p:nvPr/>
          </p:nvSpPr>
          <p:spPr>
            <a:xfrm rot="1809048">
              <a:off x="776813" y="3928219"/>
              <a:ext cx="2209385" cy="3095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fr-FR" sz="3200" b="0" i="1" cap="none" spc="0" dirty="0" smtClean="0">
                  <a:ln w="0"/>
                  <a:solidFill>
                    <a:schemeClr val="bg1"/>
                  </a:solidFill>
                  <a:effectLst/>
                </a:rPr>
                <a:t>au </a:t>
              </a:r>
              <a:r>
                <a:rPr lang="fr-FR" sz="3200" b="0" i="1" cap="none" spc="0" dirty="0" smtClean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cœur</a:t>
              </a:r>
              <a:r>
                <a:rPr lang="fr-FR" sz="3200" b="0" i="1" cap="none" spc="0" dirty="0" smtClean="0">
                  <a:ln w="0"/>
                  <a:solidFill>
                    <a:schemeClr val="bg1"/>
                  </a:solidFill>
                  <a:effectLst/>
                </a:rPr>
                <a:t> du monde</a:t>
              </a:r>
              <a:endParaRPr lang="fr-FR" sz="3200" b="0" i="1" cap="none" spc="0" dirty="0">
                <a:ln w="0"/>
                <a:solidFill>
                  <a:schemeClr val="bg1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196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73592" y="4216208"/>
            <a:ext cx="74948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me laisse 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regarder</a:t>
            </a:r>
          </a:p>
          <a:p>
            <a:pPr algn="ctr"/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Christ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lui 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redis mon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amour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fr-CA" sz="4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05326" y="6112042"/>
            <a:ext cx="1540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Pause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4"/>
          <a:stretch/>
        </p:blipFill>
        <p:spPr>
          <a:xfrm>
            <a:off x="1906413" y="289368"/>
            <a:ext cx="5229172" cy="357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9614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B3AB9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80" t="48955" r="1280" b="8196"/>
          <a:stretch/>
        </p:blipFill>
        <p:spPr>
          <a:xfrm>
            <a:off x="1352663" y="5018871"/>
            <a:ext cx="5845837" cy="17166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6412" y="120053"/>
            <a:ext cx="886727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4000" b="1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CA" sz="40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Prions </a:t>
            </a:r>
            <a:r>
              <a:rPr lang="fr-CA" sz="40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Maître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toutes choses, lorsque la souffrance m’atteint et me vrille le cœur,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souvent,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la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refuse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 lasse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</a:t>
            </a: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faire voir ton visage de lumière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jour comme de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nuit.                                            </a:t>
            </a:r>
            <a:r>
              <a:rPr lang="fr-CA" sz="24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fr-CA" sz="24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Écoute la Sagesse, p. 108 et 104</a:t>
            </a:r>
            <a:r>
              <a:rPr lang="fr-CA" sz="24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CA" sz="2400" spc="-15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CA" sz="40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625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55808" y="2028322"/>
            <a:ext cx="871471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Dès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lors q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u’elle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est 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sée, 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profane est sacré.</a:t>
            </a:r>
          </a:p>
          <a:p>
            <a:pPr>
              <a:lnSpc>
                <a:spcPts val="6000"/>
              </a:lnSpc>
            </a:pP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souil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 est </a:t>
            </a:r>
            <a:r>
              <a:rPr lang="fr-CA" sz="36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reti</a:t>
            </a:r>
            <a:r>
              <a:rPr lang="fr-CA" sz="3600" u="sng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rée</a:t>
            </a:r>
            <a:r>
              <a:rPr lang="fr-CA" sz="36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Dieu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s’en est emparé.</a:t>
            </a:r>
          </a:p>
          <a:p>
            <a:pPr>
              <a:lnSpc>
                <a:spcPts val="6000"/>
              </a:lnSpc>
            </a:pP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veut qu’elle soit mise sur le front et le cœur.</a:t>
            </a:r>
          </a:p>
          <a:p>
            <a:pPr>
              <a:lnSpc>
                <a:spcPts val="6000"/>
              </a:lnSpc>
            </a:pP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Avant toute entreprise 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 </a:t>
            </a:r>
            <a:r>
              <a:rPr lang="fr-CA" sz="3600" u="sng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</a:t>
            </a:r>
            <a:r>
              <a:rPr lang="fr-CA" sz="36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nir vainqueur</a:t>
            </a:r>
            <a:r>
              <a:rPr lang="fr-CA" sz="36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fr-CA" dirty="0" smtClean="0"/>
              <a:t> 							</a:t>
            </a:r>
            <a:r>
              <a:rPr lang="fr-CA" sz="2400" dirty="0" smtClean="0">
                <a:solidFill>
                  <a:srgbClr val="5F3E27"/>
                </a:solidFill>
              </a:rPr>
              <a:t>(</a:t>
            </a:r>
            <a:r>
              <a:rPr lang="fr-CA" sz="2400" dirty="0">
                <a:solidFill>
                  <a:srgbClr val="5F3E27"/>
                </a:solidFill>
              </a:rPr>
              <a:t>C 19, 21)</a:t>
            </a:r>
          </a:p>
          <a:p>
            <a:r>
              <a:rPr lang="fr-CA" dirty="0"/>
              <a:t> 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86" y="447155"/>
            <a:ext cx="758566" cy="122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2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04" y="166028"/>
            <a:ext cx="6673758" cy="59621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ZoneTexte 2"/>
          <p:cNvSpPr txBox="1"/>
          <p:nvPr/>
        </p:nvSpPr>
        <p:spPr>
          <a:xfrm>
            <a:off x="7080308" y="1501629"/>
            <a:ext cx="18875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  <a:p>
            <a:pPr algn="ctr"/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Jésus</a:t>
            </a:r>
          </a:p>
          <a:p>
            <a:pPr algn="ctr"/>
            <a:r>
              <a:rPr lang="fr-CA" sz="44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ombe</a:t>
            </a:r>
          </a:p>
          <a:p>
            <a:pPr algn="ctr"/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pour</a:t>
            </a:r>
          </a:p>
          <a:p>
            <a:pPr algn="ctr"/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2</a:t>
            </a:r>
            <a:r>
              <a:rPr lang="fr-CA" sz="4400" b="1" baseline="30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ème</a:t>
            </a:r>
            <a:r>
              <a:rPr lang="fr-CA" sz="44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fois</a:t>
            </a:r>
            <a:endParaRPr lang="fr-CA" sz="4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383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16568" y="189489"/>
            <a:ext cx="8927432" cy="6440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fr-CA" sz="40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Mon </a:t>
            </a: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cœur</a:t>
            </a:r>
          </a:p>
          <a:p>
            <a:pPr>
              <a:lnSpc>
                <a:spcPts val="3800"/>
              </a:lnSpc>
            </a:pP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 agité, ma </a:t>
            </a: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</a:t>
            </a:r>
          </a:p>
          <a:p>
            <a:pPr>
              <a:lnSpc>
                <a:spcPts val="3800"/>
              </a:lnSpc>
            </a:pP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m'abandonne</a:t>
            </a: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>
              <a:lnSpc>
                <a:spcPts val="3800"/>
              </a:lnSpc>
            </a:pP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la </a:t>
            </a: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lumière</a:t>
            </a:r>
          </a:p>
          <a:p>
            <a:pPr>
              <a:lnSpc>
                <a:spcPts val="3800"/>
              </a:lnSpc>
            </a:pP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mes yeux </a:t>
            </a:r>
            <a:endParaRPr lang="fr-CA" sz="4000" i="1" spc="-15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3800"/>
              </a:lnSpc>
            </a:pP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n'est </a:t>
            </a:r>
            <a:r>
              <a:rPr lang="fr-CA" sz="40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plus </a:t>
            </a: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même</a:t>
            </a:r>
          </a:p>
          <a:p>
            <a:pPr>
              <a:lnSpc>
                <a:spcPts val="3800"/>
              </a:lnSpc>
            </a:pP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avec moi.»</a:t>
            </a:r>
            <a:r>
              <a:rPr lang="fr-CA" sz="40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24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(Ps 38, 10</a:t>
            </a:r>
            <a:r>
              <a:rPr lang="fr-CA" sz="40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>
              <a:lnSpc>
                <a:spcPts val="3800"/>
              </a:lnSpc>
            </a:pPr>
            <a:r>
              <a:rPr lang="fr-CA" sz="40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Il est un baptême dont je dois être baptisé</a:t>
            </a: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>
              <a:lnSpc>
                <a:spcPts val="3800"/>
              </a:lnSpc>
            </a:pP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</a:t>
            </a:r>
            <a:r>
              <a:rPr lang="fr-CA" sz="40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combien il me tarde qu'il soit accompli! » </a:t>
            </a:r>
            <a:endParaRPr lang="fr-CA" sz="4000" i="1" spc="-15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3800"/>
              </a:lnSpc>
            </a:pPr>
            <a:r>
              <a:rPr lang="fr-CA" sz="24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2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                                                        </a:t>
            </a:r>
            <a:r>
              <a:rPr lang="fr-CA" sz="24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(Luc 12, 50)</a:t>
            </a:r>
          </a:p>
          <a:p>
            <a:pPr algn="ctr">
              <a:lnSpc>
                <a:spcPts val="3800"/>
              </a:lnSpc>
            </a:pPr>
            <a:r>
              <a:rPr lang="fr-CA" sz="40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Jésus fut baptisé dans l’eau du Jourdain</a:t>
            </a:r>
            <a:r>
              <a:rPr lang="fr-CA" sz="40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>
              <a:lnSpc>
                <a:spcPts val="3800"/>
              </a:lnSpc>
            </a:pPr>
            <a:r>
              <a:rPr lang="fr-CA" sz="40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</a:t>
            </a:r>
            <a:r>
              <a:rPr lang="fr-CA" sz="40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l’est maintenant dans le creux de la souffrance, au cœur de sa </a:t>
            </a:r>
            <a:r>
              <a:rPr lang="fr-CA" sz="40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mission.</a:t>
            </a:r>
            <a:endParaRPr lang="fr-CA" sz="4000" spc="-15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508" y="288428"/>
            <a:ext cx="4908995" cy="3272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6279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993167" y="147716"/>
            <a:ext cx="600075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Fidèles aux </a:t>
            </a:r>
            <a:r>
              <a:rPr lang="fr-CA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avances</a:t>
            </a:r>
          </a:p>
          <a:p>
            <a:pPr algn="ctr"/>
            <a:r>
              <a:rPr lang="fr-CA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 </a:t>
            </a:r>
            <a:r>
              <a:rPr lang="fr-CA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Sagesse</a:t>
            </a:r>
          </a:p>
          <a:p>
            <a:pPr algn="ctr"/>
            <a:r>
              <a:rPr lang="fr-CA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 prévient celles et ceux qui la désirent</a:t>
            </a:r>
            <a:r>
              <a:rPr lang="fr-CA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fr-CA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nous </a:t>
            </a:r>
            <a:r>
              <a:rPr lang="fr-CA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répondons</a:t>
            </a:r>
          </a:p>
          <a:p>
            <a:pPr algn="ctr"/>
            <a:r>
              <a:rPr lang="fr-CA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d’une manière </a:t>
            </a:r>
            <a:r>
              <a:rPr lang="fr-CA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spécifique</a:t>
            </a:r>
          </a:p>
          <a:p>
            <a:pPr algn="ctr"/>
            <a:r>
              <a:rPr lang="fr-CA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à l’alliance de notre baptême…offrant notre être tout </a:t>
            </a:r>
            <a:r>
              <a:rPr lang="fr-CA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entier.</a:t>
            </a:r>
          </a:p>
          <a:p>
            <a:pPr algn="r"/>
            <a:r>
              <a:rPr lang="fr-CA" sz="2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24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(R.V. # 12b</a:t>
            </a:r>
            <a:r>
              <a:rPr lang="fr-CA" sz="2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CA" sz="2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98669" y="147716"/>
            <a:ext cx="3155755" cy="4648102"/>
            <a:chOff x="98669" y="286504"/>
            <a:chExt cx="3155755" cy="464810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ement crackSpacing="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69" y="286504"/>
              <a:ext cx="3155755" cy="4648102"/>
            </a:xfrm>
            <a:prstGeom prst="rect">
              <a:avLst/>
            </a:prstGeom>
            <a:effectLst>
              <a:reflection stA="43000" endPos="39000" dist="101600" dir="5400000" sy="-100000" algn="bl" rotWithShape="0"/>
              <a:softEdge rad="114300"/>
            </a:effectLst>
          </p:spPr>
        </p:pic>
        <p:sp>
          <p:nvSpPr>
            <p:cNvPr id="7" name="Rectangle 6"/>
            <p:cNvSpPr/>
            <p:nvPr/>
          </p:nvSpPr>
          <p:spPr>
            <a:xfrm rot="1809048">
              <a:off x="776813" y="3928219"/>
              <a:ext cx="2209385" cy="3095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fr-FR" sz="3200" b="0" i="1" cap="none" spc="0" dirty="0" smtClean="0">
                  <a:ln w="0"/>
                  <a:solidFill>
                    <a:schemeClr val="bg1"/>
                  </a:solidFill>
                  <a:effectLst/>
                </a:rPr>
                <a:t>au </a:t>
              </a:r>
              <a:r>
                <a:rPr lang="fr-FR" sz="3200" b="0" i="1" cap="none" spc="0" dirty="0" smtClean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cœur</a:t>
              </a:r>
              <a:r>
                <a:rPr lang="fr-FR" sz="3200" b="0" i="1" cap="none" spc="0" dirty="0" smtClean="0">
                  <a:ln w="0"/>
                  <a:solidFill>
                    <a:schemeClr val="bg1"/>
                  </a:solidFill>
                  <a:effectLst/>
                </a:rPr>
                <a:t> du monde</a:t>
              </a:r>
              <a:endParaRPr lang="fr-FR" sz="3200" b="0" i="1" cap="none" spc="0" dirty="0">
                <a:ln w="0"/>
                <a:solidFill>
                  <a:schemeClr val="bg1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913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862137" y="670785"/>
            <a:ext cx="501716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communie</a:t>
            </a:r>
          </a:p>
          <a:p>
            <a:pPr algn="ctr">
              <a:lnSpc>
                <a:spcPct val="1500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à Jésus qui assume sa faiblesse. </a:t>
            </a:r>
            <a:endParaRPr lang="fr-CA" sz="440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lui 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présente</a:t>
            </a:r>
          </a:p>
          <a:p>
            <a:pPr algn="ctr">
              <a:lnSpc>
                <a:spcPct val="1500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mienne.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231" y="254826"/>
            <a:ext cx="3260558" cy="5705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ZoneTexte 1"/>
          <p:cNvSpPr txBox="1"/>
          <p:nvPr/>
        </p:nvSpPr>
        <p:spPr>
          <a:xfrm>
            <a:off x="7535636" y="6090557"/>
            <a:ext cx="930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smtClean="0">
                <a:solidFill>
                  <a:srgbClr val="5F3E27"/>
                </a:solidFill>
              </a:rPr>
              <a:t>Pause</a:t>
            </a:r>
            <a:endParaRPr lang="fr-CA" sz="2400" dirty="0">
              <a:solidFill>
                <a:srgbClr val="5F3E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85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B3AB9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80" t="48955" r="1280" b="8196"/>
          <a:stretch/>
        </p:blipFill>
        <p:spPr>
          <a:xfrm>
            <a:off x="1352663" y="4824663"/>
            <a:ext cx="5845837" cy="19108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8991" y="458918"/>
            <a:ext cx="84582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CA" sz="40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Prions :</a:t>
            </a:r>
            <a:endParaRPr lang="fr-CA" sz="40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Dieu, toi, mon Dieu,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connaissant</a:t>
            </a: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 indigence tu as déposé en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moi</a:t>
            </a: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forces nécessaires pour que je sois capable de faire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</a:t>
            </a: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à la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furie des eaux</a:t>
            </a: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m’encerclent.</a:t>
            </a: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</a:t>
            </a:r>
            <a:r>
              <a:rPr lang="fr-CA" sz="2400" dirty="0" smtClean="0">
                <a:solidFill>
                  <a:srgbClr val="5F3E27"/>
                </a:solidFill>
              </a:rPr>
              <a:t>(</a:t>
            </a:r>
            <a:r>
              <a:rPr lang="fr-CA" sz="2400" dirty="0">
                <a:solidFill>
                  <a:srgbClr val="5F3E27"/>
                </a:solidFill>
              </a:rPr>
              <a:t>Écoute la Sagesse, p. 106</a:t>
            </a:r>
            <a:r>
              <a:rPr lang="fr-CA" sz="2400" dirty="0" smtClean="0">
                <a:solidFill>
                  <a:srgbClr val="5F3E27"/>
                </a:solidFill>
              </a:rPr>
              <a:t>)</a:t>
            </a:r>
            <a:endParaRPr lang="fr-CA" sz="2400" dirty="0">
              <a:solidFill>
                <a:srgbClr val="5F3E27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0411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8600" y="2341191"/>
            <a:ext cx="88311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200" u="sng" spc="-3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</a:t>
            </a:r>
            <a:r>
              <a:rPr lang="fr-CA" sz="4200" spc="-3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croix </a:t>
            </a:r>
            <a:r>
              <a:rPr lang="fr-CA" sz="4200" u="sng" spc="-3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</a:t>
            </a:r>
            <a:r>
              <a:rPr lang="fr-CA" sz="4200" spc="-3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né</a:t>
            </a:r>
            <a:r>
              <a:rPr lang="fr-CA" sz="4200" u="sng" spc="-3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ces</a:t>
            </a:r>
            <a:r>
              <a:rPr lang="fr-CA" sz="4200" spc="-3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saire, </a:t>
            </a:r>
            <a:r>
              <a:rPr lang="fr-CA" sz="4200" u="sng" spc="-3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</a:t>
            </a:r>
            <a:r>
              <a:rPr lang="fr-CA" sz="4200" spc="-3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faut toujours souffrir</a:t>
            </a:r>
          </a:p>
          <a:p>
            <a:r>
              <a:rPr lang="fr-CA" sz="4200" u="sng" spc="-3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fr-CA" sz="4200" spc="-3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monter au </a:t>
            </a:r>
            <a:r>
              <a:rPr lang="fr-CA" sz="4200" u="sng" spc="-3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</a:t>
            </a:r>
            <a:r>
              <a:rPr lang="fr-CA" sz="4200" spc="-3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vaire </a:t>
            </a:r>
            <a:r>
              <a:rPr lang="fr-CA" sz="4200" u="sng" spc="-3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</a:t>
            </a:r>
            <a:r>
              <a:rPr lang="fr-CA" sz="4200" spc="-3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pour jamais périr.</a:t>
            </a:r>
          </a:p>
          <a:p>
            <a:r>
              <a:rPr lang="fr-CA" sz="4200" spc="-3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 </a:t>
            </a:r>
            <a:r>
              <a:rPr lang="fr-CA" sz="4200" spc="-3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 notre assurance, notre protection,</a:t>
            </a:r>
          </a:p>
          <a:p>
            <a:r>
              <a:rPr lang="fr-CA" sz="4200" spc="-3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Notre unique </a:t>
            </a:r>
            <a:r>
              <a:rPr lang="fr-CA" sz="4200" spc="-3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espérance </a:t>
            </a:r>
            <a:r>
              <a:rPr lang="fr-CA" sz="4200" i="1" u="sng" spc="-3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</a:t>
            </a:r>
            <a:r>
              <a:rPr lang="fr-CA" sz="4200" spc="-3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200" u="sng" spc="-3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  <a:r>
              <a:rPr lang="fr-CA" sz="4200" spc="-3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 perfection.</a:t>
            </a:r>
            <a:endParaRPr lang="fr-CA" sz="4200" spc="-3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fr-CA" sz="2400" spc="-150" dirty="0" smtClean="0">
                <a:solidFill>
                  <a:srgbClr val="5F3E27"/>
                </a:solidFill>
              </a:rPr>
              <a:t>(</a:t>
            </a:r>
            <a:r>
              <a:rPr lang="fr-CA" sz="2400" spc="-150" dirty="0">
                <a:solidFill>
                  <a:srgbClr val="5F3E27"/>
                </a:solidFill>
              </a:rPr>
              <a:t>C 19, </a:t>
            </a:r>
            <a:r>
              <a:rPr lang="fr-CA" sz="2400" spc="-150" dirty="0" smtClean="0">
                <a:solidFill>
                  <a:srgbClr val="5F3E27"/>
                </a:solidFill>
              </a:rPr>
              <a:t>3 et 22)</a:t>
            </a:r>
            <a:endParaRPr lang="fr-CA" sz="2400" spc="-150" dirty="0">
              <a:solidFill>
                <a:srgbClr val="5F3E27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44" y="779769"/>
            <a:ext cx="758566" cy="122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6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635693" y="1517121"/>
            <a:ext cx="21895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  <a:p>
            <a:pPr algn="ctr"/>
            <a:r>
              <a:rPr lang="fr-CA" sz="36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Jésus</a:t>
            </a:r>
          </a:p>
          <a:p>
            <a:pPr algn="ctr"/>
            <a:r>
              <a:rPr lang="fr-CA" sz="36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est</a:t>
            </a:r>
          </a:p>
          <a:p>
            <a:pPr algn="ctr"/>
            <a:r>
              <a:rPr lang="fr-CA" sz="36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condamné</a:t>
            </a:r>
          </a:p>
          <a:p>
            <a:pPr algn="ctr"/>
            <a:r>
              <a:rPr lang="fr-CA" sz="36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à </a:t>
            </a:r>
          </a:p>
          <a:p>
            <a:pPr algn="ctr"/>
            <a:r>
              <a:rPr lang="fr-CA" sz="36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mort</a:t>
            </a:r>
            <a:endParaRPr lang="fr-CA" sz="36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6" y="83890"/>
            <a:ext cx="6509857" cy="5896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0135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9" y="170589"/>
            <a:ext cx="6779508" cy="5957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ZoneTexte 2"/>
          <p:cNvSpPr txBox="1"/>
          <p:nvPr/>
        </p:nvSpPr>
        <p:spPr>
          <a:xfrm>
            <a:off x="6786694" y="553674"/>
            <a:ext cx="235730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2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  <a:p>
            <a:pPr algn="ctr"/>
            <a:r>
              <a:rPr lang="fr-CA" sz="42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Jésus</a:t>
            </a:r>
          </a:p>
          <a:p>
            <a:pPr algn="ctr"/>
            <a:r>
              <a:rPr lang="fr-CA" sz="42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fr-CA" sz="42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encontre</a:t>
            </a:r>
          </a:p>
          <a:p>
            <a:pPr algn="ctr"/>
            <a:r>
              <a:rPr lang="fr-CA" sz="42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</a:t>
            </a:r>
            <a:r>
              <a:rPr lang="fr-CA" sz="42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filles </a:t>
            </a:r>
            <a:endParaRPr lang="fr-CA" sz="4200" b="1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CA" sz="42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</a:t>
            </a:r>
            <a:endParaRPr lang="fr-CA" sz="4200" b="1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CA" sz="40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Jérusalem</a:t>
            </a:r>
            <a:endParaRPr lang="fr-CA" sz="40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975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08214" y="537656"/>
            <a:ext cx="5101390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170" indent="-144000" algn="ctr">
              <a:lnSpc>
                <a:spcPts val="4500"/>
              </a:lnSpc>
            </a:pP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fr-CA" sz="40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Jésus dit: Filles de Jérusalem, ne </a:t>
            </a: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pleurez pas </a:t>
            </a:r>
            <a:r>
              <a:rPr lang="fr-CA" sz="40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sur moi</a:t>
            </a: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90170" indent="-144000" algn="ctr">
              <a:lnSpc>
                <a:spcPts val="4500"/>
              </a:lnSpc>
            </a:pP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40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mais pleurez sur vous et sur vos </a:t>
            </a: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enfants.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90170" indent="-144000" algn="r">
              <a:lnSpc>
                <a:spcPts val="4500"/>
              </a:lnSpc>
            </a:pP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2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(Luc 23, 28</a:t>
            </a:r>
            <a:r>
              <a:rPr lang="fr-CA" sz="2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CA" sz="2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marL="90170" indent="-144000" algn="ctr">
              <a:lnSpc>
                <a:spcPts val="4500"/>
              </a:lnSpc>
            </a:pP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CA" sz="40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marL="90170" indent="-144000" algn="ctr">
              <a:lnSpc>
                <a:spcPts val="4500"/>
              </a:lnSpc>
            </a:pP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Jésus tourne son regard vers la libération </a:t>
            </a:r>
            <a:endParaRPr lang="fr-CA" sz="400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170" indent="-144000" algn="ctr">
              <a:lnSpc>
                <a:spcPts val="4500"/>
              </a:lnSpc>
            </a:pP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peuples à venir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CA" sz="4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8070209" y="6400800"/>
            <a:ext cx="436228" cy="0"/>
          </a:xfrm>
          <a:prstGeom prst="straightConnector1">
            <a:avLst/>
          </a:prstGeom>
          <a:ln>
            <a:solidFill>
              <a:srgbClr val="5F3E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5" t="17735" r="8156" b="675"/>
          <a:stretch/>
        </p:blipFill>
        <p:spPr>
          <a:xfrm>
            <a:off x="5739494" y="281403"/>
            <a:ext cx="3200400" cy="4953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076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0" y="115059"/>
            <a:ext cx="3155755" cy="4648102"/>
            <a:chOff x="98669" y="286504"/>
            <a:chExt cx="3155755" cy="464810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ement crackSpacing="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69" y="286504"/>
              <a:ext cx="3155755" cy="4648102"/>
            </a:xfrm>
            <a:prstGeom prst="rect">
              <a:avLst/>
            </a:prstGeom>
            <a:effectLst>
              <a:reflection stA="43000" endPos="39000" dist="101600" dir="5400000" sy="-100000" algn="bl" rotWithShape="0"/>
              <a:softEdge rad="114300"/>
            </a:effectLst>
          </p:spPr>
        </p:pic>
        <p:sp>
          <p:nvSpPr>
            <p:cNvPr id="7" name="Rectangle 6"/>
            <p:cNvSpPr/>
            <p:nvPr/>
          </p:nvSpPr>
          <p:spPr>
            <a:xfrm rot="1809048">
              <a:off x="776813" y="3928219"/>
              <a:ext cx="2209385" cy="3095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fr-FR" sz="3200" b="0" i="1" cap="none" spc="0" dirty="0" smtClean="0">
                  <a:ln w="0"/>
                  <a:solidFill>
                    <a:schemeClr val="bg1"/>
                  </a:solidFill>
                  <a:effectLst/>
                </a:rPr>
                <a:t>au </a:t>
              </a:r>
              <a:r>
                <a:rPr lang="fr-FR" sz="3200" b="0" i="1" cap="none" spc="0" dirty="0" smtClean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cœur</a:t>
              </a:r>
              <a:r>
                <a:rPr lang="fr-FR" sz="3200" b="0" i="1" cap="none" spc="0" dirty="0" smtClean="0">
                  <a:ln w="0"/>
                  <a:solidFill>
                    <a:schemeClr val="bg1"/>
                  </a:solidFill>
                  <a:effectLst/>
                </a:rPr>
                <a:t> du monde</a:t>
              </a:r>
              <a:endParaRPr lang="fr-FR" sz="3200" b="0" i="1" cap="none" spc="0" dirty="0">
                <a:ln w="0"/>
                <a:solidFill>
                  <a:schemeClr val="bg1"/>
                </a:solidFill>
                <a:effectLst/>
              </a:endParaRP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2815815" y="417775"/>
            <a:ext cx="6124071" cy="644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170" lvl="0" indent="162000" algn="ctr">
              <a:lnSpc>
                <a:spcPts val="4500"/>
              </a:lnSpc>
            </a:pPr>
            <a:r>
              <a:rPr lang="fr-CA" sz="40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fr-CA" sz="40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Nos engagements apostoliques </a:t>
            </a: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favorisent</a:t>
            </a:r>
          </a:p>
          <a:p>
            <a:pPr marL="90170" lvl="0" indent="162000" algn="ctr">
              <a:lnSpc>
                <a:spcPts val="4500"/>
              </a:lnSpc>
            </a:pP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40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croissance </a:t>
            </a: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intégrale</a:t>
            </a:r>
          </a:p>
          <a:p>
            <a:pPr marL="90170" lvl="0" indent="162000" algn="ctr">
              <a:lnSpc>
                <a:spcPts val="4500"/>
              </a:lnSpc>
            </a:pP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40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libération</a:t>
            </a:r>
          </a:p>
          <a:p>
            <a:pPr marL="90170" lvl="0" indent="162000" algn="ctr">
              <a:lnSpc>
                <a:spcPts val="4500"/>
              </a:lnSpc>
            </a:pP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la personne.</a:t>
            </a:r>
          </a:p>
          <a:p>
            <a:pPr marL="90170" lvl="0" indent="162000" algn="ctr">
              <a:lnSpc>
                <a:spcPts val="4500"/>
              </a:lnSpc>
            </a:pP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 </a:t>
            </a:r>
            <a:r>
              <a:rPr lang="fr-CA" sz="40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réponse aux défis actuels, nous </a:t>
            </a: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travaillons  </a:t>
            </a:r>
            <a:r>
              <a:rPr lang="fr-CA" sz="40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promouvoir</a:t>
            </a:r>
          </a:p>
          <a:p>
            <a:pPr marL="90170" lvl="0" indent="162000" algn="ctr">
              <a:lnSpc>
                <a:spcPts val="4500"/>
              </a:lnSpc>
            </a:pP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40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développement des peuples pour qu’ils deviennent artisans de leur propre </a:t>
            </a: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destin.</a:t>
            </a:r>
            <a:r>
              <a:rPr lang="fr-CA" sz="40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fr-CA" sz="2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(R.V. # 3)</a:t>
            </a:r>
            <a:endParaRPr lang="fr-CA" sz="2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marL="90170" indent="162000">
              <a:lnSpc>
                <a:spcPts val="4500"/>
              </a:lnSpc>
            </a:pPr>
            <a:r>
              <a:rPr lang="fr-CA" sz="4000" spc="-15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endParaRPr lang="fr-CA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9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103490" y="152936"/>
            <a:ext cx="489613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</a:t>
            </a: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jeunesse</a:t>
            </a: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monde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entier,</a:t>
            </a: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aux prises</a:t>
            </a: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avec de multiples   problèmes,</a:t>
            </a: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afin qu’elle puisse vivre sereinement</a:t>
            </a: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chemin</a:t>
            </a: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conversion.</a:t>
            </a:r>
            <a:endParaRPr lang="fr-CA" sz="40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62" y="348996"/>
            <a:ext cx="3538728" cy="5245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ZoneTexte 4"/>
          <p:cNvSpPr txBox="1"/>
          <p:nvPr/>
        </p:nvSpPr>
        <p:spPr>
          <a:xfrm>
            <a:off x="7037862" y="6340640"/>
            <a:ext cx="1032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Pause</a:t>
            </a:r>
          </a:p>
        </p:txBody>
      </p:sp>
    </p:spTree>
    <p:extLst>
      <p:ext uri="{BB962C8B-B14F-4D97-AF65-F5344CB8AC3E}">
        <p14:creationId xmlns:p14="http://schemas.microsoft.com/office/powerpoint/2010/main" val="258091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B3AB9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80" t="48955" r="1280" b="8196"/>
          <a:stretch/>
        </p:blipFill>
        <p:spPr>
          <a:xfrm>
            <a:off x="1352663" y="4764505"/>
            <a:ext cx="5845837" cy="19710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7397" y="487672"/>
            <a:ext cx="8277725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40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Prions :</a:t>
            </a:r>
          </a:p>
          <a:p>
            <a:pPr algn="ctr"/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Divine Sagesse, ne permets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</a:t>
            </a: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nous laissions au monde à venir des traces de nos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fautes</a:t>
            </a: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notre manque de foi. </a:t>
            </a:r>
            <a:endParaRPr lang="fr-CA" sz="400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Solidifie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notre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être</a:t>
            </a: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 propre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victoire sur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mal.</a:t>
            </a:r>
          </a:p>
          <a:p>
            <a:pPr algn="r"/>
            <a:r>
              <a:rPr lang="fr-CA" sz="40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2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(Écoute la Sagesse, p. 97</a:t>
            </a:r>
            <a:r>
              <a:rPr lang="fr-CA" sz="2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CA" sz="2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CA" sz="4000" b="1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CA" sz="40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775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12" y="307822"/>
            <a:ext cx="758566" cy="12265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095" y="1534392"/>
            <a:ext cx="8879305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8135"/>
            <a:r>
              <a:rPr lang="fr-CA" sz="4000" u="sng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Ma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lgré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sens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et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na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ture, poli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t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ique et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raison,</a:t>
            </a:r>
          </a:p>
          <a:p>
            <a:pPr marL="318135"/>
            <a:r>
              <a:rPr lang="fr-CA" sz="4000" u="sng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La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vé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ri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té l’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as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sure,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la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croix est un grand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don;</a:t>
            </a:r>
          </a:p>
          <a:p>
            <a:pPr marL="318135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C’est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en cette princesse qu’on trouve en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vérité,</a:t>
            </a:r>
          </a:p>
          <a:p>
            <a:pPr marL="318135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La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grâce, la sagesse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et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la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CA" sz="4000" u="sng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di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</a:rPr>
              <a:t>vinité. </a:t>
            </a:r>
          </a:p>
          <a:p>
            <a:pPr marL="457200" algn="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fr-CA" sz="2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(C 19, 8</a:t>
            </a:r>
            <a:r>
              <a:rPr lang="fr-CA" sz="2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)</a:t>
            </a:r>
            <a:endParaRPr lang="fr-CA" sz="2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r>
              <a:rPr lang="fr-CA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fr-CA" sz="20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01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25" y="100668"/>
            <a:ext cx="6526924" cy="5915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ZoneTexte 3"/>
          <p:cNvSpPr txBox="1"/>
          <p:nvPr/>
        </p:nvSpPr>
        <p:spPr>
          <a:xfrm>
            <a:off x="7080308" y="1501629"/>
            <a:ext cx="18875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  <a:p>
            <a:pPr algn="ctr"/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Jésus</a:t>
            </a:r>
          </a:p>
          <a:p>
            <a:pPr algn="ctr"/>
            <a:r>
              <a:rPr lang="fr-CA" sz="44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ombe</a:t>
            </a:r>
          </a:p>
          <a:p>
            <a:pPr algn="ctr"/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pour</a:t>
            </a:r>
          </a:p>
          <a:p>
            <a:pPr algn="ctr"/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fr-CA" sz="4400" b="1" baseline="30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ème</a:t>
            </a:r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fois</a:t>
            </a:r>
            <a:endParaRPr lang="fr-CA" sz="4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592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7493" y="3846255"/>
            <a:ext cx="86416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C’est par ses blessures que vous avez été </a:t>
            </a: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guéris.»                                        </a:t>
            </a:r>
            <a:r>
              <a:rPr lang="fr-CA" sz="2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(Pi 2,24</a:t>
            </a:r>
            <a:r>
              <a:rPr lang="fr-CA" sz="2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CA" sz="2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Jésus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tombe par faiblesse…Jésus se relève…sous la puissance de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l’amour.</a:t>
            </a: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t="42500"/>
          <a:stretch/>
        </p:blipFill>
        <p:spPr>
          <a:xfrm>
            <a:off x="924389" y="240210"/>
            <a:ext cx="7303168" cy="350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5957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8548" y="229359"/>
            <a:ext cx="3155755" cy="4648102"/>
            <a:chOff x="98669" y="286504"/>
            <a:chExt cx="3155755" cy="464810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ement crackSpacing="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69" y="286504"/>
              <a:ext cx="3155755" cy="4648102"/>
            </a:xfrm>
            <a:prstGeom prst="rect">
              <a:avLst/>
            </a:prstGeom>
            <a:effectLst>
              <a:reflection stA="43000" endPos="39000" dist="101600" dir="5400000" sy="-100000" algn="bl" rotWithShape="0"/>
              <a:softEdge rad="114300"/>
            </a:effectLst>
          </p:spPr>
        </p:pic>
        <p:sp>
          <p:nvSpPr>
            <p:cNvPr id="7" name="Rectangle 6"/>
            <p:cNvSpPr/>
            <p:nvPr/>
          </p:nvSpPr>
          <p:spPr>
            <a:xfrm rot="1809048">
              <a:off x="776813" y="3928219"/>
              <a:ext cx="2209385" cy="3095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fr-FR" sz="3200" b="0" i="1" cap="none" spc="0" dirty="0" smtClean="0">
                  <a:ln w="0"/>
                  <a:solidFill>
                    <a:schemeClr val="bg1"/>
                  </a:solidFill>
                  <a:effectLst/>
                </a:rPr>
                <a:t>au </a:t>
              </a:r>
              <a:r>
                <a:rPr lang="fr-FR" sz="3200" b="0" i="1" cap="none" spc="0" dirty="0" smtClean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cœur</a:t>
              </a:r>
              <a:r>
                <a:rPr lang="fr-FR" sz="3200" b="0" i="1" cap="none" spc="0" dirty="0" smtClean="0">
                  <a:ln w="0"/>
                  <a:solidFill>
                    <a:schemeClr val="bg1"/>
                  </a:solidFill>
                  <a:effectLst/>
                </a:rPr>
                <a:t> du monde</a:t>
              </a:r>
              <a:endParaRPr lang="fr-FR" sz="3200" b="0" i="1" cap="none" spc="0" dirty="0">
                <a:ln w="0"/>
                <a:solidFill>
                  <a:schemeClr val="bg1"/>
                </a:solidFill>
                <a:effectLst/>
              </a:endParaRP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3164303" y="431189"/>
            <a:ext cx="5823285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fr-CA" sz="44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Passionnées par l’amour immense du Christ-Sagesse, nous apprenons</a:t>
            </a:r>
            <a:r>
              <a:rPr lang="fr-CA" sz="44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</a:t>
            </a:r>
            <a:r>
              <a:rPr lang="fr-CA" sz="44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à son exemple, à aimer d’un amour proche, </a:t>
            </a:r>
            <a:r>
              <a:rPr lang="fr-CA" sz="44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gratuit, universel… ,</a:t>
            </a:r>
          </a:p>
          <a:p>
            <a:pPr algn="ctr">
              <a:lnSpc>
                <a:spcPts val="4200"/>
              </a:lnSpc>
            </a:pPr>
            <a:r>
              <a:rPr lang="fr-CA" sz="44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témoignage </a:t>
            </a:r>
          </a:p>
          <a:p>
            <a:pPr algn="ctr">
              <a:lnSpc>
                <a:spcPts val="4200"/>
              </a:lnSpc>
            </a:pPr>
            <a:r>
              <a:rPr lang="fr-CA" sz="44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fr-CA" sz="44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puissance </a:t>
            </a:r>
            <a:r>
              <a:rPr lang="fr-CA" sz="44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amoureuse </a:t>
            </a:r>
            <a:r>
              <a:rPr lang="fr-CA" sz="44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fr-CA" sz="44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Dieu</a:t>
            </a:r>
          </a:p>
          <a:p>
            <a:pPr algn="ctr">
              <a:lnSpc>
                <a:spcPts val="4200"/>
              </a:lnSpc>
            </a:pPr>
            <a:r>
              <a:rPr lang="fr-CA" sz="44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plus </a:t>
            </a:r>
            <a:r>
              <a:rPr lang="fr-CA" sz="44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forte que </a:t>
            </a:r>
            <a:endParaRPr lang="fr-CA" sz="4400" spc="-15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4200"/>
              </a:lnSpc>
            </a:pPr>
            <a:r>
              <a:rPr lang="fr-CA" sz="44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fr-CA" sz="44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fragilité </a:t>
            </a:r>
            <a:r>
              <a:rPr lang="fr-CA" sz="44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humaine.»</a:t>
            </a:r>
            <a:endParaRPr lang="fr-CA" sz="4400" spc="-15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fr-CA" sz="4000" dirty="0" smtClean="0">
                <a:solidFill>
                  <a:srgbClr val="5F3E2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fr-CA" sz="2400" dirty="0">
              <a:solidFill>
                <a:srgbClr val="5F3E2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575166" y="6282035"/>
            <a:ext cx="1412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2400" dirty="0">
                <a:solidFill>
                  <a:srgbClr val="5F3E27"/>
                </a:solidFill>
                <a:ea typeface="Times New Roman" panose="02020603050405020304" pitchFamily="18" charset="0"/>
              </a:rPr>
              <a:t>(R.V. # 30)</a:t>
            </a:r>
          </a:p>
        </p:txBody>
      </p:sp>
    </p:spTree>
    <p:extLst>
      <p:ext uri="{BB962C8B-B14F-4D97-AF65-F5344CB8AC3E}">
        <p14:creationId xmlns:p14="http://schemas.microsoft.com/office/powerpoint/2010/main" val="428374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331367" y="1377241"/>
            <a:ext cx="45432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présente à Jésus ma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faiblesse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pPr algn="ctr"/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j’accueille</a:t>
            </a:r>
          </a:p>
          <a:p>
            <a:pPr algn="ctr"/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 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amoureuse.</a:t>
            </a:r>
            <a:endParaRPr lang="fr-CA" sz="4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447547" y="6244387"/>
            <a:ext cx="1103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Pause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125"/>
                    </a14:imgEffect>
                    <a14:imgEffect>
                      <a14:saturation sa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68" y="360947"/>
            <a:ext cx="3843680" cy="4920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7227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5" r="28618" b="55274"/>
          <a:stretch/>
        </p:blipFill>
        <p:spPr>
          <a:xfrm>
            <a:off x="5570445" y="314729"/>
            <a:ext cx="3367324" cy="33020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ZoneTexte 1"/>
          <p:cNvSpPr txBox="1"/>
          <p:nvPr/>
        </p:nvSpPr>
        <p:spPr>
          <a:xfrm>
            <a:off x="-1045029" y="411198"/>
            <a:ext cx="818665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8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Pilate dit </a:t>
            </a:r>
            <a:r>
              <a:rPr lang="fr-CA" sz="48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fr-CA" sz="48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fr-CA" sz="48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ferais-je </a:t>
            </a:r>
            <a:r>
              <a:rPr lang="fr-CA" sz="48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donc</a:t>
            </a:r>
          </a:p>
          <a:p>
            <a:pPr algn="ctr"/>
            <a:r>
              <a:rPr lang="fr-CA" sz="48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8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Jésus</a:t>
            </a:r>
            <a:r>
              <a:rPr lang="fr-CA" sz="48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fr-CA" sz="48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celui qu’on appelle</a:t>
            </a:r>
          </a:p>
          <a:p>
            <a:pPr algn="ctr"/>
            <a:r>
              <a:rPr lang="fr-CA" sz="48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 Messie?»</a:t>
            </a:r>
            <a:br>
              <a:rPr lang="fr-CA" sz="48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sz="48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Tous répondirent:</a:t>
            </a:r>
          </a:p>
          <a:p>
            <a:pPr algn="ctr"/>
            <a:r>
              <a:rPr lang="fr-CA" sz="48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fr-CA" sz="48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«Qu’on le crucifie!» </a:t>
            </a:r>
            <a:endParaRPr lang="fr-CA" sz="4800" i="1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CA" sz="48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32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(Matthieu 27, 22)</a:t>
            </a:r>
          </a:p>
        </p:txBody>
      </p:sp>
    </p:spTree>
    <p:extLst>
      <p:ext uri="{BB962C8B-B14F-4D97-AF65-F5344CB8AC3E}">
        <p14:creationId xmlns:p14="http://schemas.microsoft.com/office/powerpoint/2010/main" val="228049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B3AB9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80" t="48955" r="1280" b="8196"/>
          <a:stretch/>
        </p:blipFill>
        <p:spPr>
          <a:xfrm>
            <a:off x="1352663" y="4764505"/>
            <a:ext cx="5845837" cy="19710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2157" y="310838"/>
            <a:ext cx="8337885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40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Prions:</a:t>
            </a: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Dieu de 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 histoire, </a:t>
            </a:r>
            <a:endParaRPr lang="fr-CA" sz="400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dans tous 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 événements,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là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Rends-moi dignes 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ton amour. </a:t>
            </a:r>
            <a:endParaRPr lang="fr-CA" sz="400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Transforme mes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laideurs en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grâce</a:t>
            </a: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conduis-moi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 le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chemin</a:t>
            </a: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sainteté. </a:t>
            </a:r>
          </a:p>
          <a:p>
            <a:pPr algn="ctr"/>
            <a:r>
              <a:rPr lang="fr-CA" sz="2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</a:t>
            </a:r>
            <a:r>
              <a:rPr lang="fr-CA" sz="2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fr-CA" sz="2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Écoute la Sagesse, p. 84, 85</a:t>
            </a:r>
            <a:r>
              <a:rPr lang="fr-CA" sz="2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CA" sz="2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CA" sz="40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760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40631" y="1399968"/>
            <a:ext cx="867476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yant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belle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voudrais bien t’avoir,</a:t>
            </a:r>
          </a:p>
          <a:p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Mais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mon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cœur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dèle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tient en mon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devoir;</a:t>
            </a:r>
            <a:endParaRPr lang="fr-CA" sz="40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tu veux, ma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maîtresse,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animer ma langueur,</a:t>
            </a:r>
          </a:p>
          <a:p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Soutenir ma faiblesse,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nne mon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cœur.  </a:t>
            </a:r>
            <a:r>
              <a:rPr lang="fr-CA" sz="2400" dirty="0">
                <a:solidFill>
                  <a:srgbClr val="5F3E27"/>
                </a:solidFill>
              </a:rPr>
              <a:t>(C 19,28</a:t>
            </a:r>
            <a:r>
              <a:rPr lang="fr-CA" sz="2400" dirty="0" smtClean="0">
                <a:solidFill>
                  <a:srgbClr val="5F3E27"/>
                </a:solidFill>
              </a:rPr>
              <a:t>)</a:t>
            </a:r>
            <a:endParaRPr lang="fr-CA" sz="2400" dirty="0">
              <a:solidFill>
                <a:srgbClr val="5F3E27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6" y="428138"/>
            <a:ext cx="758566" cy="122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6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2" y="100668"/>
            <a:ext cx="6591761" cy="5792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ZoneTexte 2"/>
          <p:cNvSpPr txBox="1"/>
          <p:nvPr/>
        </p:nvSpPr>
        <p:spPr>
          <a:xfrm>
            <a:off x="6677637" y="1325461"/>
            <a:ext cx="243280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</a:p>
          <a:p>
            <a:pPr algn="ctr"/>
            <a:r>
              <a:rPr lang="fr-CA" sz="40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Jésus</a:t>
            </a:r>
          </a:p>
          <a:p>
            <a:pPr algn="ctr"/>
            <a:r>
              <a:rPr lang="fr-CA" sz="40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CA" sz="40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</a:p>
          <a:p>
            <a:pPr algn="ctr"/>
            <a:r>
              <a:rPr lang="fr-CA" sz="40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dépouillé </a:t>
            </a:r>
          </a:p>
          <a:p>
            <a:pPr algn="ctr"/>
            <a:r>
              <a:rPr lang="fr-CA" sz="40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ses</a:t>
            </a:r>
          </a:p>
          <a:p>
            <a:pPr algn="ctr"/>
            <a:r>
              <a:rPr lang="fr-CA" sz="40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vêtements</a:t>
            </a:r>
            <a:endParaRPr lang="fr-CA" sz="40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539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480134" y="239719"/>
            <a:ext cx="5462337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100"/>
              </a:lnSpc>
            </a:pPr>
            <a:r>
              <a:rPr lang="fr-CA" sz="44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Pilate livra Jésus pour qu'il soit crucifié</a:t>
            </a: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>
              <a:lnSpc>
                <a:spcPts val="4100"/>
              </a:lnSpc>
            </a:pP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Ils lui </a:t>
            </a: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enlevèrent</a:t>
            </a:r>
          </a:p>
          <a:p>
            <a:pPr algn="ctr">
              <a:lnSpc>
                <a:spcPts val="4100"/>
              </a:lnSpc>
            </a:pP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ses </a:t>
            </a: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vêtements</a:t>
            </a:r>
          </a:p>
          <a:p>
            <a:pPr algn="ctr">
              <a:lnSpc>
                <a:spcPts val="4100"/>
              </a:lnSpc>
            </a:pP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le </a:t>
            </a: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couvrirent</a:t>
            </a:r>
          </a:p>
          <a:p>
            <a:pPr algn="ctr">
              <a:lnSpc>
                <a:spcPts val="4100"/>
              </a:lnSpc>
            </a:pP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d'un manteau rouge.»</a:t>
            </a:r>
          </a:p>
          <a:p>
            <a:pPr algn="r">
              <a:lnSpc>
                <a:spcPts val="4100"/>
              </a:lnSpc>
            </a:pP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24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(Mathieu 27, 26)</a:t>
            </a:r>
          </a:p>
          <a:p>
            <a:pPr algn="ctr">
              <a:lnSpc>
                <a:spcPts val="4100"/>
              </a:lnSpc>
            </a:pPr>
            <a:endParaRPr lang="fr-CA" sz="4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4100"/>
              </a:lnSpc>
            </a:pP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Jésus est 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dépouillé</a:t>
            </a:r>
          </a:p>
          <a:p>
            <a:pPr algn="ctr">
              <a:lnSpc>
                <a:spcPts val="41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tout statut 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social… exclu…méprisé…</a:t>
            </a:r>
          </a:p>
          <a:p>
            <a:pPr algn="ctr">
              <a:lnSpc>
                <a:spcPts val="41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compté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 rien.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4" r="36316"/>
          <a:stretch/>
        </p:blipFill>
        <p:spPr>
          <a:xfrm>
            <a:off x="577516" y="182569"/>
            <a:ext cx="2743200" cy="609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2678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98669" y="147716"/>
            <a:ext cx="3155755" cy="4648102"/>
            <a:chOff x="98669" y="286504"/>
            <a:chExt cx="3155755" cy="464810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ement crackSpacing="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69" y="286504"/>
              <a:ext cx="3155755" cy="4648102"/>
            </a:xfrm>
            <a:prstGeom prst="rect">
              <a:avLst/>
            </a:prstGeom>
            <a:effectLst>
              <a:reflection stA="43000" endPos="39000" dist="101600" dir="5400000" sy="-100000" algn="bl" rotWithShape="0"/>
              <a:softEdge rad="114300"/>
            </a:effectLst>
          </p:spPr>
        </p:pic>
        <p:sp>
          <p:nvSpPr>
            <p:cNvPr id="7" name="Rectangle 6"/>
            <p:cNvSpPr/>
            <p:nvPr/>
          </p:nvSpPr>
          <p:spPr>
            <a:xfrm rot="1809048">
              <a:off x="776813" y="3928219"/>
              <a:ext cx="2209385" cy="3095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fr-FR" sz="3200" b="0" i="1" cap="none" spc="0" dirty="0" smtClean="0">
                  <a:ln w="0"/>
                  <a:solidFill>
                    <a:schemeClr val="bg1"/>
                  </a:solidFill>
                  <a:effectLst/>
                </a:rPr>
                <a:t>au </a:t>
              </a:r>
              <a:r>
                <a:rPr lang="fr-FR" sz="3200" b="0" i="1" cap="none" spc="0" dirty="0" smtClean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cœur</a:t>
              </a:r>
              <a:r>
                <a:rPr lang="fr-FR" sz="3200" b="0" i="1" cap="none" spc="0" dirty="0" smtClean="0">
                  <a:ln w="0"/>
                  <a:solidFill>
                    <a:schemeClr val="bg1"/>
                  </a:solidFill>
                  <a:effectLst/>
                </a:rPr>
                <a:t> du monde</a:t>
              </a:r>
              <a:endParaRPr lang="fr-FR" sz="3200" b="0" i="1" cap="none" spc="0" dirty="0">
                <a:ln w="0"/>
                <a:solidFill>
                  <a:schemeClr val="bg1"/>
                </a:solidFill>
                <a:effectLst/>
              </a:endParaRP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3348646" y="371433"/>
            <a:ext cx="5522493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« </a:t>
            </a:r>
            <a:r>
              <a:rPr lang="fr-CA" sz="40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Le vœu de pauvreté permet de prendre conscience de notre pauvreté fondamentale </a:t>
            </a:r>
            <a:endParaRPr lang="fr-CA" sz="4000" i="1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algn="ctr"/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de </a:t>
            </a:r>
            <a:r>
              <a:rPr lang="fr-CA" sz="40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créature</a:t>
            </a: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…</a:t>
            </a:r>
          </a:p>
          <a:p>
            <a:pPr algn="ctr"/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nous </a:t>
            </a:r>
            <a:r>
              <a:rPr lang="fr-CA" sz="40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ne </a:t>
            </a: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sommes</a:t>
            </a:r>
          </a:p>
          <a:p>
            <a:pPr algn="ctr"/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fr-CA" sz="40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que des </a:t>
            </a: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gérantes</a:t>
            </a:r>
          </a:p>
          <a:p>
            <a:pPr algn="ctr"/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fr-CA" sz="40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à qui Dieu </a:t>
            </a: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confie</a:t>
            </a:r>
          </a:p>
          <a:p>
            <a:pPr algn="ctr"/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ses biens».</a:t>
            </a:r>
            <a:endParaRPr lang="fr-CA" sz="240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algn="r"/>
            <a:r>
              <a:rPr lang="fr-CA" sz="2400" dirty="0" smtClean="0">
                <a:solidFill>
                  <a:srgbClr val="5F3E27"/>
                </a:solidFill>
                <a:ea typeface="Times New Roman" panose="02020603050405020304" pitchFamily="18" charset="0"/>
              </a:rPr>
              <a:t>(R.V. # 22b)</a:t>
            </a:r>
          </a:p>
          <a:p>
            <a:pPr algn="r"/>
            <a:endParaRPr lang="fr-CA" sz="4000" dirty="0" smtClean="0">
              <a:solidFill>
                <a:srgbClr val="5F3E2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36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00401" y="548972"/>
            <a:ext cx="5606717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Je prends conscience de ma pauvreté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…</a:t>
            </a: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je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la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présente</a:t>
            </a: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à la Sagesse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…</a:t>
            </a:r>
          </a:p>
          <a:p>
            <a:pPr algn="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je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prie pour ceux et celles que « </a:t>
            </a:r>
            <a:r>
              <a:rPr lang="fr-CA" sz="40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le monde délaisse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 » </a:t>
            </a:r>
            <a:r>
              <a:rPr lang="fr-CA" sz="2400" dirty="0">
                <a:solidFill>
                  <a:srgbClr val="5F3E27"/>
                </a:solidFill>
                <a:ea typeface="Times New Roman" panose="02020603050405020304" pitchFamily="18" charset="0"/>
              </a:rPr>
              <a:t>(Lettre 33 Montfort) </a:t>
            </a:r>
            <a:endParaRPr lang="fr-CA" sz="2400" dirty="0" smtClean="0">
              <a:solidFill>
                <a:srgbClr val="5F3E27"/>
              </a:solidFill>
              <a:ea typeface="Times New Roman" panose="02020603050405020304" pitchFamily="18" charset="0"/>
            </a:endParaRPr>
          </a:p>
          <a:p>
            <a:pPr algn="ctr"/>
            <a:r>
              <a:rPr lang="fr-CA" sz="2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et que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l’Église</a:t>
            </a: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rejoint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difficilement…</a:t>
            </a:r>
            <a:endParaRPr lang="fr-CA" dirty="0">
              <a:solidFill>
                <a:srgbClr val="5F3E2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58" y="380534"/>
            <a:ext cx="3044789" cy="5176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ZoneTexte 6"/>
          <p:cNvSpPr txBox="1"/>
          <p:nvPr/>
        </p:nvSpPr>
        <p:spPr>
          <a:xfrm>
            <a:off x="7447547" y="6244387"/>
            <a:ext cx="1103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Pause</a:t>
            </a:r>
          </a:p>
        </p:txBody>
      </p:sp>
    </p:spTree>
    <p:extLst>
      <p:ext uri="{BB962C8B-B14F-4D97-AF65-F5344CB8AC3E}">
        <p14:creationId xmlns:p14="http://schemas.microsoft.com/office/powerpoint/2010/main" val="403046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B3AB9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80" t="48955" r="1280" b="8196"/>
          <a:stretch/>
        </p:blipFill>
        <p:spPr>
          <a:xfrm>
            <a:off x="1352663" y="4764505"/>
            <a:ext cx="5845837" cy="19710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979" y="637410"/>
            <a:ext cx="833788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40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Prions :</a:t>
            </a:r>
          </a:p>
          <a:p>
            <a:pPr algn="ctr"/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Seigneur, mon Dieu et ma Sécurité, aide-moi à marcher à l’ombre très sûr de ton amour…aide-moi à me quitter moi-même, à me sortir de moi et des choses matérielles pour te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laisser</a:t>
            </a:r>
          </a:p>
          <a:p>
            <a:pPr algn="ctr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toute la place en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moi.</a:t>
            </a:r>
          </a:p>
          <a:p>
            <a:pPr algn="r"/>
            <a:r>
              <a:rPr lang="fr-CA" sz="40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2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(Écoute la Sagesse, p.126</a:t>
            </a:r>
            <a:r>
              <a:rPr lang="fr-CA" sz="2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CA" sz="2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067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01767" y="1230427"/>
            <a:ext cx="862664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 p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rends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pour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vie,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plaisir, mon honneur,</a:t>
            </a:r>
          </a:p>
          <a:p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mon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nique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mie,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unique bonheur;</a:t>
            </a:r>
          </a:p>
          <a:p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Imprime-toi, de grâce, sur mon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cœur</a:t>
            </a:r>
          </a:p>
          <a:p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 bras,</a:t>
            </a:r>
          </a:p>
          <a:p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 mon front et ma face,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n’en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girai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pas.                                    </a:t>
            </a:r>
            <a:r>
              <a:rPr lang="fr-CA" sz="2400" dirty="0">
                <a:solidFill>
                  <a:srgbClr val="5F3E27"/>
                </a:solidFill>
              </a:rPr>
              <a:t>(C 19,29</a:t>
            </a:r>
            <a:r>
              <a:rPr lang="fr-CA" sz="2400" dirty="0" smtClean="0">
                <a:solidFill>
                  <a:srgbClr val="5F3E27"/>
                </a:solidFill>
              </a:rPr>
              <a:t>)</a:t>
            </a:r>
            <a:endParaRPr lang="fr-CA" sz="2400" dirty="0">
              <a:solidFill>
                <a:srgbClr val="5F3E27"/>
              </a:solidFill>
            </a:endParaRPr>
          </a:p>
          <a:p>
            <a:r>
              <a:rPr lang="fr-CA" dirty="0"/>
              <a:t> 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99" y="224293"/>
            <a:ext cx="758566" cy="122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0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4" y="134223"/>
            <a:ext cx="6832618" cy="59016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ZoneTexte 3"/>
          <p:cNvSpPr txBox="1"/>
          <p:nvPr/>
        </p:nvSpPr>
        <p:spPr>
          <a:xfrm>
            <a:off x="6677637" y="1325461"/>
            <a:ext cx="243280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</a:p>
          <a:p>
            <a:pPr algn="ctr"/>
            <a:r>
              <a:rPr lang="fr-CA" sz="40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Jésus</a:t>
            </a:r>
          </a:p>
          <a:p>
            <a:pPr algn="ctr"/>
            <a:r>
              <a:rPr lang="fr-CA" sz="40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</a:t>
            </a:r>
          </a:p>
          <a:p>
            <a:pPr algn="ctr"/>
            <a:r>
              <a:rPr lang="fr-CA" sz="40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r-CA" sz="40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loué</a:t>
            </a:r>
          </a:p>
          <a:p>
            <a:pPr algn="ctr"/>
            <a:r>
              <a:rPr lang="fr-CA" sz="40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à la</a:t>
            </a:r>
          </a:p>
          <a:p>
            <a:pPr algn="ctr"/>
            <a:r>
              <a:rPr lang="fr-CA" sz="40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Croix</a:t>
            </a:r>
            <a:endParaRPr lang="fr-CA" sz="40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735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6253" y="365502"/>
            <a:ext cx="5522494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fr-CA" sz="44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Au-dessus de sa tête on inscrivit le </a:t>
            </a:r>
            <a:r>
              <a:rPr lang="fr-CA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motif</a:t>
            </a:r>
          </a:p>
          <a:p>
            <a:pPr algn="ctr">
              <a:lnSpc>
                <a:spcPts val="4500"/>
              </a:lnSpc>
            </a:pPr>
            <a:r>
              <a:rPr lang="fr-CA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sa condamnation : ‘Celui-ci est Jésus</a:t>
            </a:r>
            <a:r>
              <a:rPr lang="fr-CA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>
              <a:lnSpc>
                <a:spcPts val="4500"/>
              </a:lnSpc>
            </a:pPr>
            <a:r>
              <a:rPr lang="fr-CA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roi des Juifs</a:t>
            </a:r>
            <a:r>
              <a:rPr lang="fr-CA" sz="44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’». </a:t>
            </a:r>
            <a:r>
              <a:rPr lang="fr-CA" sz="24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(Mathieu 27, 36</a:t>
            </a:r>
            <a:r>
              <a:rPr lang="fr-CA" sz="24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CA" sz="2400" spc="-15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4500"/>
              </a:lnSpc>
            </a:pPr>
            <a:endParaRPr lang="fr-CA" sz="4400" spc="-15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4500"/>
              </a:lnSpc>
            </a:pPr>
            <a:r>
              <a:rPr lang="fr-CA" sz="44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«Et moi, je suis un ver, pas un homme, raillé par les gens, rejeté </a:t>
            </a:r>
            <a:r>
              <a:rPr lang="fr-CA" sz="44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</a:t>
            </a:r>
          </a:p>
          <a:p>
            <a:pPr algn="ctr">
              <a:lnSpc>
                <a:spcPts val="4500"/>
              </a:lnSpc>
            </a:pPr>
            <a:r>
              <a:rPr lang="fr-CA" sz="44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fr-CA" sz="44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peuple».      </a:t>
            </a:r>
            <a:r>
              <a:rPr lang="fr-CA" sz="24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fr-CA" sz="24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 21,7</a:t>
            </a:r>
            <a:r>
              <a:rPr lang="fr-CA" sz="24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CA" sz="2400" spc="-15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5" r="31629"/>
          <a:stretch/>
        </p:blipFill>
        <p:spPr>
          <a:xfrm>
            <a:off x="5618747" y="365502"/>
            <a:ext cx="3371601" cy="4697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6956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37014" y="0"/>
            <a:ext cx="707056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CA" sz="48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Jésus est sans défense. </a:t>
            </a:r>
            <a:endParaRPr lang="fr-CA" sz="4800" spc="-15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fr-CA" sz="4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</a:t>
            </a:r>
            <a:r>
              <a:rPr lang="fr-CA" sz="48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 un Dieu vulnérable</a:t>
            </a:r>
            <a:r>
              <a:rPr lang="fr-CA" sz="4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fr-CA" sz="4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</a:t>
            </a:r>
            <a:r>
              <a:rPr lang="fr-CA" sz="48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donne tout</a:t>
            </a:r>
            <a:r>
              <a:rPr lang="fr-CA" sz="4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fr-CA" sz="4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Aucune </a:t>
            </a:r>
            <a:r>
              <a:rPr lang="fr-CA" sz="48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entrave ne l’arrête. </a:t>
            </a:r>
            <a:endParaRPr lang="fr-CA" sz="4800" spc="-15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fr-CA" sz="4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Aucune </a:t>
            </a:r>
            <a:r>
              <a:rPr lang="fr-CA" sz="48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barrière</a:t>
            </a:r>
            <a:r>
              <a:rPr lang="fr-CA" sz="4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fr-CA" sz="48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Aucune </a:t>
            </a:r>
            <a:r>
              <a:rPr lang="fr-CA" sz="48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frontière.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9" y="4146331"/>
            <a:ext cx="3198346" cy="220107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05"/>
          <a:stretch/>
        </p:blipFill>
        <p:spPr>
          <a:xfrm>
            <a:off x="267154" y="123139"/>
            <a:ext cx="2621887" cy="3434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3241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98669" y="147716"/>
            <a:ext cx="3155755" cy="4648102"/>
            <a:chOff x="98669" y="286504"/>
            <a:chExt cx="3155755" cy="464810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ement crackSpacing="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69" y="286504"/>
              <a:ext cx="3155755" cy="4648102"/>
            </a:xfrm>
            <a:prstGeom prst="rect">
              <a:avLst/>
            </a:prstGeom>
            <a:effectLst>
              <a:reflection stA="43000" endPos="39000" dist="101600" dir="5400000" sy="-100000" algn="bl" rotWithShape="0"/>
              <a:softEdge rad="114300"/>
            </a:effectLst>
          </p:spPr>
        </p:pic>
        <p:sp>
          <p:nvSpPr>
            <p:cNvPr id="7" name="Rectangle 6"/>
            <p:cNvSpPr/>
            <p:nvPr/>
          </p:nvSpPr>
          <p:spPr>
            <a:xfrm rot="1809048">
              <a:off x="776813" y="3928219"/>
              <a:ext cx="2209385" cy="3095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fr-FR" sz="3200" b="0" i="1" cap="none" spc="0" dirty="0" smtClean="0">
                  <a:ln w="0"/>
                  <a:solidFill>
                    <a:schemeClr val="bg1"/>
                  </a:solidFill>
                  <a:effectLst/>
                </a:rPr>
                <a:t>au </a:t>
              </a:r>
              <a:r>
                <a:rPr lang="fr-FR" sz="3200" b="0" i="1" cap="none" spc="0" dirty="0" smtClean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cœur</a:t>
              </a:r>
              <a:r>
                <a:rPr lang="fr-FR" sz="3200" b="0" i="1" cap="none" spc="0" dirty="0" smtClean="0">
                  <a:ln w="0"/>
                  <a:solidFill>
                    <a:schemeClr val="bg1"/>
                  </a:solidFill>
                  <a:effectLst/>
                </a:rPr>
                <a:t> du monde</a:t>
              </a:r>
              <a:endParaRPr lang="fr-FR" sz="3200" b="0" i="1" cap="none" spc="0" dirty="0">
                <a:ln w="0"/>
                <a:solidFill>
                  <a:schemeClr val="bg1"/>
                </a:solidFill>
                <a:effectLst/>
              </a:endParaRP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3092546" y="289789"/>
            <a:ext cx="5943600" cy="7055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«‘ </a:t>
            </a:r>
            <a:r>
              <a:rPr lang="fr-CA" sz="40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Ceux que le monde délaisse doivent vous toucher le </a:t>
            </a: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plus.’ </a:t>
            </a:r>
            <a:r>
              <a:rPr lang="fr-CA" sz="2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(C 149) </a:t>
            </a:r>
            <a:endParaRPr lang="fr-CA" sz="2400" i="1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algn="ctr">
              <a:lnSpc>
                <a:spcPts val="4500"/>
              </a:lnSpc>
            </a:pP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fr-CA" sz="40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Cette </a:t>
            </a: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interpellation</a:t>
            </a:r>
          </a:p>
          <a:p>
            <a:pPr algn="ctr">
              <a:lnSpc>
                <a:spcPts val="4500"/>
              </a:lnSpc>
            </a:pP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fr-CA" sz="40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de Montfort </a:t>
            </a: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inspire</a:t>
            </a:r>
          </a:p>
          <a:p>
            <a:pPr algn="ctr">
              <a:lnSpc>
                <a:spcPts val="4500"/>
              </a:lnSpc>
            </a:pP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fr-CA" sz="40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nos engagements missionnaires; elle nous invite à la </a:t>
            </a: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proximité</a:t>
            </a:r>
          </a:p>
          <a:p>
            <a:pPr algn="ctr">
              <a:lnSpc>
                <a:spcPts val="4500"/>
              </a:lnSpc>
            </a:pP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fr-CA" sz="40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avec les personnes </a:t>
            </a: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marginalisées».</a:t>
            </a:r>
          </a:p>
          <a:p>
            <a:pPr algn="r">
              <a:lnSpc>
                <a:spcPts val="4500"/>
              </a:lnSpc>
            </a:pPr>
            <a:r>
              <a:rPr lang="fr-CA" sz="2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(R.V</a:t>
            </a:r>
            <a:r>
              <a:rPr lang="fr-CA" sz="2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. </a:t>
            </a:r>
            <a:r>
              <a:rPr lang="fr-CA" sz="2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# 27</a:t>
            </a:r>
            <a:r>
              <a:rPr lang="fr-CA" sz="2400" dirty="0" smtClean="0">
                <a:solidFill>
                  <a:srgbClr val="5F3E27"/>
                </a:solidFill>
                <a:ea typeface="Times New Roman" panose="02020603050405020304" pitchFamily="18" charset="0"/>
              </a:rPr>
              <a:t>)</a:t>
            </a:r>
          </a:p>
          <a:p>
            <a:pPr algn="r"/>
            <a:endParaRPr lang="fr-CA" sz="4000" dirty="0" smtClean="0">
              <a:solidFill>
                <a:srgbClr val="5F3E2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14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5105992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J’essaie  de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ressentir en mon corps </a:t>
            </a:r>
            <a:endParaRPr lang="fr-CA" sz="440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42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fraction de ce que Jésus a enduré.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04" y="109838"/>
            <a:ext cx="7457591" cy="4875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ZoneTexte 3"/>
          <p:cNvSpPr txBox="1"/>
          <p:nvPr/>
        </p:nvSpPr>
        <p:spPr>
          <a:xfrm>
            <a:off x="7575754" y="6396335"/>
            <a:ext cx="1103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Pause</a:t>
            </a:r>
          </a:p>
        </p:txBody>
      </p:sp>
    </p:spTree>
    <p:extLst>
      <p:ext uri="{BB962C8B-B14F-4D97-AF65-F5344CB8AC3E}">
        <p14:creationId xmlns:p14="http://schemas.microsoft.com/office/powerpoint/2010/main" val="212543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B3AB9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80" t="48955" r="1280" b="8196"/>
          <a:stretch/>
        </p:blipFill>
        <p:spPr>
          <a:xfrm>
            <a:off x="1352663" y="4764505"/>
            <a:ext cx="5845837" cy="19710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6454" y="65910"/>
            <a:ext cx="8337885" cy="5537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44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Prions :</a:t>
            </a:r>
          </a:p>
          <a:p>
            <a:pPr algn="ctr">
              <a:lnSpc>
                <a:spcPts val="4900"/>
              </a:lnSpc>
            </a:pP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Dieu, Amour et Vie, tu connais toutes choses, même les plus secrètes. Abats mes fortifications, fracasse mes battants de bronze afin que 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j’entende</a:t>
            </a:r>
          </a:p>
          <a:p>
            <a:pPr algn="ctr">
              <a:lnSpc>
                <a:spcPts val="49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ton enseignement dans la vérité </a:t>
            </a:r>
            <a:endParaRPr lang="fr-CA" sz="440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49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 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être-fait-pour-toi.</a:t>
            </a:r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r"/>
            <a:r>
              <a:rPr lang="fr-CA" sz="2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fr-CA" sz="2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Écoute la Sagesse, p. 124</a:t>
            </a:r>
            <a:r>
              <a:rPr lang="fr-CA" sz="2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endParaRPr lang="fr-CA" sz="2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166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45" y="206523"/>
            <a:ext cx="758566" cy="122657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60947" y="1433093"/>
            <a:ext cx="844616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prends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 mes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chesses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riche pauvreté,</a:t>
            </a:r>
          </a:p>
          <a:p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prends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mes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dresses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douce austérité.</a:t>
            </a:r>
          </a:p>
          <a:p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ta sage folie, que ton saint déshonneur,</a:t>
            </a:r>
          </a:p>
          <a:p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Soit de toute ma vie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ire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grandeur.                                         </a:t>
            </a:r>
            <a:r>
              <a:rPr lang="fr-CA" sz="2400" dirty="0">
                <a:solidFill>
                  <a:srgbClr val="5F3E27"/>
                </a:solidFill>
              </a:rPr>
              <a:t>(C 19, 30</a:t>
            </a:r>
            <a:r>
              <a:rPr lang="fr-CA" sz="2400" dirty="0" smtClean="0">
                <a:solidFill>
                  <a:srgbClr val="5F3E27"/>
                </a:solidFill>
              </a:rPr>
              <a:t>)</a:t>
            </a:r>
            <a:endParaRPr lang="fr-CA" sz="2400" dirty="0">
              <a:solidFill>
                <a:srgbClr val="5F3E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2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21" y="170139"/>
            <a:ext cx="6885333" cy="6016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ZoneTexte 3"/>
          <p:cNvSpPr txBox="1"/>
          <p:nvPr/>
        </p:nvSpPr>
        <p:spPr>
          <a:xfrm>
            <a:off x="7164198" y="1585519"/>
            <a:ext cx="173652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</a:p>
          <a:p>
            <a:pPr algn="ctr"/>
            <a:r>
              <a:rPr lang="fr-CA" sz="40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Jésus</a:t>
            </a:r>
          </a:p>
          <a:p>
            <a:pPr algn="ctr"/>
            <a:r>
              <a:rPr lang="fr-CA" sz="40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meurt</a:t>
            </a:r>
          </a:p>
          <a:p>
            <a:pPr algn="ctr"/>
            <a:r>
              <a:rPr lang="fr-CA" sz="40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fr-CA" sz="40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</a:t>
            </a:r>
          </a:p>
          <a:p>
            <a:pPr algn="ctr"/>
            <a:r>
              <a:rPr lang="fr-CA" sz="40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Croix</a:t>
            </a:r>
            <a:endParaRPr lang="fr-CA" sz="40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CA" b="1" dirty="0"/>
              <a:t> 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0232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-256034" y="3467155"/>
            <a:ext cx="8564335" cy="3654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ctr">
              <a:lnSpc>
                <a:spcPts val="4500"/>
              </a:lnSpc>
            </a:pPr>
            <a:r>
              <a:rPr lang="fr-CA" sz="44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Père, pardonne-leur</a:t>
            </a: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pPr lvl="2" algn="r">
              <a:lnSpc>
                <a:spcPts val="4500"/>
              </a:lnSpc>
            </a:pP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ils </a:t>
            </a:r>
            <a:r>
              <a:rPr lang="fr-CA" sz="44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 savent pas ce qu’ils </a:t>
            </a: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font.» </a:t>
            </a:r>
            <a:r>
              <a:rPr lang="fr-CA" sz="2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(Luc 23, 34</a:t>
            </a:r>
            <a:r>
              <a:rPr lang="fr-CA" sz="2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CA" sz="2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 algn="ctr">
              <a:lnSpc>
                <a:spcPts val="45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Dernière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parole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pPr lvl="2" algn="ctr">
              <a:lnSpc>
                <a:spcPts val="45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dernier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souffle…pardon 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ultime !</a:t>
            </a:r>
            <a:endParaRPr lang="fr-CA" sz="4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CA" sz="4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0" r="21579" b="62632"/>
          <a:stretch/>
        </p:blipFill>
        <p:spPr>
          <a:xfrm>
            <a:off x="1847776" y="262580"/>
            <a:ext cx="5238458" cy="2891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3624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98669" y="147716"/>
            <a:ext cx="3155755" cy="4648102"/>
            <a:chOff x="98669" y="286504"/>
            <a:chExt cx="3155755" cy="464810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ement crackSpacing="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69" y="286504"/>
              <a:ext cx="3155755" cy="4648102"/>
            </a:xfrm>
            <a:prstGeom prst="rect">
              <a:avLst/>
            </a:prstGeom>
            <a:effectLst>
              <a:reflection stA="43000" endPos="39000" dist="101600" dir="5400000" sy="-100000" algn="bl" rotWithShape="0"/>
              <a:softEdge rad="114300"/>
            </a:effectLst>
          </p:spPr>
        </p:pic>
        <p:sp>
          <p:nvSpPr>
            <p:cNvPr id="7" name="Rectangle 6"/>
            <p:cNvSpPr/>
            <p:nvPr/>
          </p:nvSpPr>
          <p:spPr>
            <a:xfrm rot="1809048">
              <a:off x="776813" y="3928219"/>
              <a:ext cx="2209385" cy="3095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fr-FR" sz="3200" b="0" i="1" cap="none" spc="0" dirty="0" smtClean="0">
                  <a:ln w="0"/>
                  <a:solidFill>
                    <a:schemeClr val="bg1"/>
                  </a:solidFill>
                  <a:effectLst/>
                </a:rPr>
                <a:t>au </a:t>
              </a:r>
              <a:r>
                <a:rPr lang="fr-FR" sz="3200" b="0" i="1" cap="none" spc="0" dirty="0" smtClean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cœur</a:t>
              </a:r>
              <a:r>
                <a:rPr lang="fr-FR" sz="3200" b="0" i="1" cap="none" spc="0" dirty="0" smtClean="0">
                  <a:ln w="0"/>
                  <a:solidFill>
                    <a:schemeClr val="bg1"/>
                  </a:solidFill>
                  <a:effectLst/>
                </a:rPr>
                <a:t> du monde</a:t>
              </a:r>
              <a:endParaRPr lang="fr-FR" sz="3200" b="0" i="1" cap="none" spc="0" dirty="0">
                <a:ln w="0"/>
                <a:solidFill>
                  <a:schemeClr val="bg1"/>
                </a:solidFill>
                <a:effectLst/>
              </a:endParaRPr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3441461" y="394464"/>
            <a:ext cx="529389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</a:t>
            </a:r>
            <a:r>
              <a:rPr lang="fr-CA" sz="40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Dans son Testament, Marie-Louise nous recommande ‘ l’union les unes avec les autres’. Dans les situations </a:t>
            </a:r>
            <a:endParaRPr lang="fr-CA" sz="4000" i="1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fr-CA" sz="40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conflits entre nous, comme elle, nous pratiquons douceur et </a:t>
            </a: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tolérance.»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r"/>
            <a:r>
              <a:rPr lang="fr-CA" sz="2400" dirty="0" smtClean="0">
                <a:solidFill>
                  <a:srgbClr val="5F3E27"/>
                </a:solidFill>
              </a:rPr>
              <a:t>(</a:t>
            </a:r>
            <a:r>
              <a:rPr lang="fr-CA" sz="2400" dirty="0">
                <a:solidFill>
                  <a:srgbClr val="5F3E27"/>
                </a:solidFill>
              </a:rPr>
              <a:t>R.V. 42b</a:t>
            </a:r>
            <a:r>
              <a:rPr lang="fr-CA" sz="2400" dirty="0" smtClean="0">
                <a:solidFill>
                  <a:srgbClr val="5F3E27"/>
                </a:solidFill>
              </a:rPr>
              <a:t>)</a:t>
            </a:r>
            <a:endParaRPr lang="fr-CA" sz="2400" dirty="0">
              <a:solidFill>
                <a:srgbClr val="5F3E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46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43121" y="4443427"/>
            <a:ext cx="65982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Je demande pardon à 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Dieu</a:t>
            </a:r>
          </a:p>
          <a:p>
            <a:pPr>
              <a:lnSpc>
                <a:spcPts val="48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et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j’accueille sa miséricorde, consciente de ma fragilité.</a:t>
            </a:r>
            <a:endParaRPr lang="fr-CA" sz="48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59379" y="142992"/>
            <a:ext cx="5936297" cy="4021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ZoneTexte 4"/>
          <p:cNvSpPr txBox="1"/>
          <p:nvPr/>
        </p:nvSpPr>
        <p:spPr>
          <a:xfrm>
            <a:off x="7495676" y="6232354"/>
            <a:ext cx="1299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Pause</a:t>
            </a:r>
            <a:endParaRPr lang="fr-CA" sz="28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403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B3AB9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80" t="48955" r="1280" b="8196"/>
          <a:stretch/>
        </p:blipFill>
        <p:spPr>
          <a:xfrm>
            <a:off x="1352663" y="4764505"/>
            <a:ext cx="5845837" cy="19710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0947" y="180210"/>
            <a:ext cx="83378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CA" sz="2400" b="1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0473" y="180210"/>
            <a:ext cx="8698832" cy="5565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40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Prions :   </a:t>
            </a:r>
            <a:endParaRPr lang="fr-CA" sz="40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Rod" panose="02030509050101010101" pitchFamily="49" charset="-79"/>
            </a:endParaRPr>
          </a:p>
          <a:p>
            <a:pPr algn="ctr">
              <a:lnSpc>
                <a:spcPts val="5000"/>
              </a:lnSpc>
            </a:pPr>
            <a:r>
              <a:rPr lang="fr-CA" sz="40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Mon Dieu, il y a dans mon cœur tellement de pensées qui sèment la </a:t>
            </a:r>
            <a:r>
              <a:rPr lang="fr-CA" sz="40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destruction! </a:t>
            </a:r>
            <a:r>
              <a:rPr lang="fr-CA" sz="40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Je veux comprendre la personne qui m’a blessée. Je veux saisir ses besoins. Je veux pardonner. </a:t>
            </a:r>
            <a:r>
              <a:rPr lang="fr-CA" sz="40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Toi</a:t>
            </a:r>
            <a:r>
              <a:rPr lang="fr-CA" sz="40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, tu pardonnes généreusement. </a:t>
            </a:r>
            <a:endParaRPr lang="fr-CA" sz="4000" spc="-15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Rod" panose="02030509050101010101" pitchFamily="49" charset="-79"/>
            </a:endParaRPr>
          </a:p>
          <a:p>
            <a:pPr algn="ctr">
              <a:lnSpc>
                <a:spcPts val="5000"/>
              </a:lnSpc>
            </a:pPr>
            <a:r>
              <a:rPr lang="fr-CA" sz="40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        Ramène-moi </a:t>
            </a:r>
            <a:r>
              <a:rPr lang="fr-CA" sz="40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vers l’autre et vers </a:t>
            </a:r>
            <a:r>
              <a:rPr lang="fr-CA" sz="40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toi</a:t>
            </a:r>
            <a:r>
              <a:rPr lang="fr-CA" sz="24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.                  					</a:t>
            </a:r>
            <a:r>
              <a:rPr lang="fr-CA" sz="2400" dirty="0" smtClean="0">
                <a:solidFill>
                  <a:srgbClr val="5F3E27"/>
                </a:solidFill>
                <a:ea typeface="Times New Roman" panose="02020603050405020304" pitchFamily="18" charset="0"/>
              </a:rPr>
              <a:t>(</a:t>
            </a:r>
            <a:r>
              <a:rPr lang="fr-CA" sz="2400" dirty="0">
                <a:solidFill>
                  <a:srgbClr val="5F3E27"/>
                </a:solidFill>
                <a:ea typeface="Times New Roman" panose="02020603050405020304" pitchFamily="18" charset="0"/>
              </a:rPr>
              <a:t>Écoute la Sagesse, p.99 </a:t>
            </a:r>
            <a:r>
              <a:rPr lang="fr-CA" sz="2400" dirty="0" smtClean="0">
                <a:solidFill>
                  <a:srgbClr val="5F3E27"/>
                </a:solidFill>
                <a:ea typeface="Times New Roman" panose="02020603050405020304" pitchFamily="18" charset="0"/>
              </a:rPr>
              <a:t>et 100) </a:t>
            </a:r>
            <a:endParaRPr lang="fr-CA" sz="2800" dirty="0">
              <a:solidFill>
                <a:srgbClr val="5F3E27"/>
              </a:solidFill>
              <a:ea typeface="Times New Roman" panose="02020603050405020304" pitchFamily="18" charset="0"/>
            </a:endParaRPr>
          </a:p>
          <a:p>
            <a:r>
              <a:rPr lang="fr-CA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fr-CA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07" y="417048"/>
            <a:ext cx="758566" cy="12265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9613" y="1458409"/>
            <a:ext cx="864597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/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La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Sa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ges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se ét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e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rnelle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che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rche encore à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présent</a:t>
            </a:r>
          </a:p>
          <a:p>
            <a:pPr marL="269875"/>
            <a:r>
              <a:rPr lang="fr-CA" sz="4000" u="sng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Quelq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ue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cœu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r bien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fi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dèle 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di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gne de ce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présent,</a:t>
            </a:r>
            <a:endParaRPr lang="fr-CA" sz="40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marL="269875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Elle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veut un vrai sage qui </a:t>
            </a: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agrée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de souffrir,</a:t>
            </a:r>
          </a:p>
          <a:p>
            <a:pPr marL="269875"/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Qui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porte avec courage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la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croix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jus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qu’à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mourir.</a:t>
            </a:r>
            <a:r>
              <a:rPr lang="fr-CA" sz="4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				</a:t>
            </a:r>
            <a:r>
              <a:rPr lang="fr-CA" sz="2400" dirty="0" smtClean="0">
                <a:solidFill>
                  <a:srgbClr val="5F3E27"/>
                </a:solidFill>
                <a:ea typeface="Times New Roman" panose="02020603050405020304" pitchFamily="18" charset="0"/>
              </a:rPr>
              <a:t>(</a:t>
            </a:r>
            <a:r>
              <a:rPr lang="fr-CA" sz="2400" dirty="0">
                <a:solidFill>
                  <a:srgbClr val="5F3E27"/>
                </a:solidFill>
                <a:ea typeface="Times New Roman" panose="02020603050405020304" pitchFamily="18" charset="0"/>
              </a:rPr>
              <a:t>C 19, </a:t>
            </a:r>
            <a:r>
              <a:rPr lang="fr-CA" sz="2400" dirty="0" smtClean="0">
                <a:solidFill>
                  <a:srgbClr val="5F3E27"/>
                </a:solidFill>
                <a:ea typeface="Times New Roman" panose="02020603050405020304" pitchFamily="18" charset="0"/>
              </a:rPr>
              <a:t>25- adapté)</a:t>
            </a:r>
            <a:endParaRPr lang="fr-CA" sz="2400" dirty="0">
              <a:solidFill>
                <a:srgbClr val="5F3E27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0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crackSpacing="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9" y="286504"/>
            <a:ext cx="3155755" cy="4648102"/>
          </a:xfrm>
          <a:prstGeom prst="rect">
            <a:avLst/>
          </a:prstGeom>
          <a:effectLst>
            <a:reflection stA="43000" endPos="39000" dist="101600" dir="5400000" sy="-100000" algn="bl" rotWithShape="0"/>
            <a:softEdge rad="114300"/>
          </a:effectLst>
        </p:spPr>
      </p:pic>
      <p:sp>
        <p:nvSpPr>
          <p:cNvPr id="2" name="ZoneTexte 1"/>
          <p:cNvSpPr txBox="1"/>
          <p:nvPr/>
        </p:nvSpPr>
        <p:spPr>
          <a:xfrm>
            <a:off x="2258451" y="562435"/>
            <a:ext cx="6664832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fr-CA" sz="48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</a:t>
            </a:r>
            <a:r>
              <a:rPr lang="fr-CA" sz="48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Saisies par le Christ, </a:t>
            </a:r>
            <a:endParaRPr lang="fr-CA" sz="4800" i="1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/>
            <a:r>
              <a:rPr lang="fr-CA" sz="48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nous témoignons</a:t>
            </a:r>
          </a:p>
          <a:p>
            <a:pPr lvl="1" algn="ctr"/>
            <a:r>
              <a:rPr lang="fr-CA" sz="48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8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</a:t>
            </a:r>
            <a:r>
              <a:rPr lang="fr-CA" sz="48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Dieu</a:t>
            </a:r>
          </a:p>
          <a:p>
            <a:pPr lvl="1" algn="ctr"/>
            <a:r>
              <a:rPr lang="fr-CA" sz="48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8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 l’unique </a:t>
            </a:r>
            <a:r>
              <a:rPr lang="fr-CA" sz="48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trésor</a:t>
            </a:r>
          </a:p>
          <a:p>
            <a:pPr lvl="1" algn="ctr"/>
            <a:r>
              <a:rPr lang="fr-CA" sz="48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8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 </a:t>
            </a:r>
            <a:r>
              <a:rPr lang="fr-CA" sz="48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lequel</a:t>
            </a:r>
          </a:p>
          <a:p>
            <a:pPr lvl="1" algn="ctr"/>
            <a:r>
              <a:rPr lang="fr-CA" sz="48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8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nous </a:t>
            </a:r>
            <a:r>
              <a:rPr lang="fr-CA" sz="48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voulons</a:t>
            </a:r>
          </a:p>
          <a:p>
            <a:pPr lvl="1" algn="ctr"/>
            <a:r>
              <a:rPr lang="fr-CA" sz="48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800" b="1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tout </a:t>
            </a:r>
            <a:r>
              <a:rPr lang="fr-CA" sz="48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donner.</a:t>
            </a:r>
            <a:r>
              <a:rPr lang="fr-CA" sz="48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fr-CA" sz="48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algn="ctr"/>
            <a:r>
              <a:rPr lang="fr-CA" sz="4800" dirty="0" smtClean="0">
                <a:solidFill>
                  <a:srgbClr val="5F3E27"/>
                </a:solidFill>
              </a:rPr>
              <a:t>                               </a:t>
            </a:r>
            <a:r>
              <a:rPr lang="fr-CA" sz="2800" dirty="0" smtClean="0">
                <a:solidFill>
                  <a:srgbClr val="5F3E27"/>
                </a:solidFill>
              </a:rPr>
              <a:t>(</a:t>
            </a:r>
            <a:r>
              <a:rPr lang="fr-CA" sz="2800" dirty="0">
                <a:solidFill>
                  <a:srgbClr val="5F3E27"/>
                </a:solidFill>
              </a:rPr>
              <a:t>R.V. # 22</a:t>
            </a:r>
            <a:r>
              <a:rPr lang="fr-CA" sz="2800" dirty="0" smtClean="0">
                <a:solidFill>
                  <a:srgbClr val="5F3E27"/>
                </a:solidFill>
              </a:rPr>
              <a:t>)</a:t>
            </a:r>
            <a:endParaRPr lang="fr-CA" sz="2800" dirty="0">
              <a:solidFill>
                <a:srgbClr val="5F3E27"/>
              </a:solidFill>
            </a:endParaRPr>
          </a:p>
          <a:p>
            <a:r>
              <a:rPr lang="fr-CA" dirty="0"/>
              <a:t> </a:t>
            </a:r>
          </a:p>
        </p:txBody>
      </p:sp>
      <p:sp>
        <p:nvSpPr>
          <p:cNvPr id="7" name="Rectangle 6"/>
          <p:cNvSpPr/>
          <p:nvPr/>
        </p:nvSpPr>
        <p:spPr>
          <a:xfrm rot="1809048">
            <a:off x="777811" y="3924516"/>
            <a:ext cx="2209385" cy="31353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fr-FR" sz="3200" b="0" i="1" cap="none" spc="0" dirty="0" smtClean="0">
                <a:ln w="0"/>
                <a:solidFill>
                  <a:schemeClr val="bg1"/>
                </a:solidFill>
                <a:effectLst/>
              </a:rPr>
              <a:t>au </a:t>
            </a:r>
            <a:r>
              <a:rPr lang="fr-FR" sz="3200" b="0" i="1" cap="none" spc="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cœur</a:t>
            </a:r>
            <a:r>
              <a:rPr lang="fr-FR" sz="3200" b="0" i="1" cap="none" spc="0" dirty="0" smtClean="0">
                <a:ln w="0"/>
                <a:solidFill>
                  <a:schemeClr val="bg1"/>
                </a:solidFill>
                <a:effectLst/>
              </a:rPr>
              <a:t> du monde</a:t>
            </a:r>
            <a:endParaRPr lang="fr-FR" sz="3200" b="0" i="1" cap="none" spc="0" dirty="0">
              <a:ln w="0"/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4952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40" y="166899"/>
            <a:ext cx="6828868" cy="6028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ZoneTexte 3"/>
          <p:cNvSpPr txBox="1"/>
          <p:nvPr/>
        </p:nvSpPr>
        <p:spPr>
          <a:xfrm>
            <a:off x="7155809" y="1291905"/>
            <a:ext cx="16442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</a:p>
          <a:p>
            <a:pPr algn="ctr"/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Jésus</a:t>
            </a:r>
          </a:p>
          <a:p>
            <a:pPr algn="ctr"/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 </a:t>
            </a:r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remis</a:t>
            </a:r>
          </a:p>
          <a:p>
            <a:pPr algn="ctr"/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à </a:t>
            </a:r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</a:p>
          <a:p>
            <a:pPr algn="ctr"/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mère </a:t>
            </a:r>
            <a:endParaRPr lang="fr-CA" sz="4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077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37674" y="3757351"/>
            <a:ext cx="8253663" cy="282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endParaRPr lang="fr-CA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42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Femme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douleurs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</a:t>
            </a:r>
          </a:p>
          <a:p>
            <a:pPr algn="ctr">
              <a:lnSpc>
                <a:spcPts val="42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Verbe est dans ses bras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>
              <a:lnSpc>
                <a:spcPts val="42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sans parole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pPr algn="ctr">
              <a:lnSpc>
                <a:spcPts val="42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c’est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gouffre de silence…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0" t="13487"/>
          <a:stretch/>
        </p:blipFill>
        <p:spPr>
          <a:xfrm>
            <a:off x="300790" y="264440"/>
            <a:ext cx="5767059" cy="4070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ZoneTexte 5"/>
          <p:cNvSpPr txBox="1"/>
          <p:nvPr/>
        </p:nvSpPr>
        <p:spPr>
          <a:xfrm>
            <a:off x="5931568" y="1130968"/>
            <a:ext cx="312821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4500"/>
              </a:lnSpc>
            </a:pPr>
            <a:r>
              <a:rPr lang="fr-CA" sz="44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</a:t>
            </a:r>
            <a:r>
              <a:rPr lang="fr-CA" sz="44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glaive te transpercera</a:t>
            </a:r>
          </a:p>
          <a:p>
            <a:pPr lvl="0" algn="ctr">
              <a:lnSpc>
                <a:spcPts val="4500"/>
              </a:lnSpc>
            </a:pPr>
            <a:r>
              <a:rPr lang="fr-CA" sz="44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 cœur</a:t>
            </a:r>
            <a:r>
              <a:rPr lang="fr-CA" sz="44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 ». </a:t>
            </a:r>
            <a:r>
              <a:rPr lang="fr-CA" sz="2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(Luc 2,35)</a:t>
            </a:r>
            <a:endParaRPr lang="fr-CA" dirty="0">
              <a:solidFill>
                <a:srgbClr val="5F3E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59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98669" y="147716"/>
            <a:ext cx="3155755" cy="4648102"/>
            <a:chOff x="98669" y="286504"/>
            <a:chExt cx="3155755" cy="464810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ement crackSpacing="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69" y="286504"/>
              <a:ext cx="3155755" cy="4648102"/>
            </a:xfrm>
            <a:prstGeom prst="rect">
              <a:avLst/>
            </a:prstGeom>
            <a:effectLst>
              <a:reflection stA="43000" endPos="39000" dist="101600" dir="5400000" sy="-100000" algn="bl" rotWithShape="0"/>
              <a:softEdge rad="114300"/>
            </a:effectLst>
          </p:spPr>
        </p:pic>
        <p:sp>
          <p:nvSpPr>
            <p:cNvPr id="7" name="Rectangle 6"/>
            <p:cNvSpPr/>
            <p:nvPr/>
          </p:nvSpPr>
          <p:spPr>
            <a:xfrm rot="1809048">
              <a:off x="776813" y="3928219"/>
              <a:ext cx="2209385" cy="3095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fr-FR" sz="3200" b="0" i="1" cap="none" spc="0" dirty="0" smtClean="0">
                  <a:ln w="0"/>
                  <a:solidFill>
                    <a:schemeClr val="bg1"/>
                  </a:solidFill>
                  <a:effectLst/>
                </a:rPr>
                <a:t>au </a:t>
              </a:r>
              <a:r>
                <a:rPr lang="fr-FR" sz="3200" b="0" i="1" cap="none" spc="0" dirty="0" smtClean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cœur</a:t>
              </a:r>
              <a:r>
                <a:rPr lang="fr-FR" sz="3200" b="0" i="1" cap="none" spc="0" dirty="0" smtClean="0">
                  <a:ln w="0"/>
                  <a:solidFill>
                    <a:schemeClr val="bg1"/>
                  </a:solidFill>
                  <a:effectLst/>
                </a:rPr>
                <a:t> du monde</a:t>
              </a:r>
              <a:endParaRPr lang="fr-FR" sz="3200" b="0" i="1" cap="none" spc="0" dirty="0">
                <a:ln w="0"/>
                <a:solidFill>
                  <a:schemeClr val="bg1"/>
                </a:solidFill>
                <a:effectLst/>
              </a:endParaRPr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3416968" y="541421"/>
            <a:ext cx="529389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fr-CA" sz="40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Comme Marie(…), nous portons le Christ-Sagesse aux personnes vers qui nous sommes envoyées pour </a:t>
            </a: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</a:t>
            </a:r>
          </a:p>
          <a:p>
            <a:pPr algn="ctr">
              <a:lnSpc>
                <a:spcPts val="5400"/>
              </a:lnSpc>
            </a:pP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‘tous aient la vie </a:t>
            </a:r>
            <a:endParaRPr lang="fr-CA" sz="4000" i="1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5400"/>
              </a:lnSpc>
            </a:pP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</a:t>
            </a:r>
            <a:r>
              <a:rPr lang="fr-CA" sz="40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abondance’ </a:t>
            </a: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.» </a:t>
            </a:r>
          </a:p>
          <a:p>
            <a:pPr>
              <a:lnSpc>
                <a:spcPts val="5400"/>
              </a:lnSpc>
            </a:pPr>
            <a:r>
              <a:rPr lang="fr-CA" sz="2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(</a:t>
            </a:r>
            <a:r>
              <a:rPr lang="fr-CA" sz="2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R.V. # 1c /Jean 10,10)</a:t>
            </a:r>
            <a:endParaRPr lang="fr-CA" sz="2400" dirty="0">
              <a:solidFill>
                <a:srgbClr val="5F3E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72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221705" y="1963010"/>
            <a:ext cx="3525253" cy="2611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me tais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>
              <a:lnSpc>
                <a:spcPct val="2000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contemple.</a:t>
            </a:r>
            <a:endParaRPr lang="fr-CA" sz="4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8" t="27650" r="32074" b="10604"/>
          <a:stretch/>
        </p:blipFill>
        <p:spPr>
          <a:xfrm>
            <a:off x="515710" y="194221"/>
            <a:ext cx="4705995" cy="5977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ZoneTexte 9"/>
          <p:cNvSpPr txBox="1"/>
          <p:nvPr/>
        </p:nvSpPr>
        <p:spPr>
          <a:xfrm>
            <a:off x="6984331" y="5989020"/>
            <a:ext cx="1741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Pause</a:t>
            </a:r>
            <a:endParaRPr lang="fr-CA" sz="2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693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B3AB9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80" t="48955" r="1280" b="8196"/>
          <a:stretch/>
        </p:blipFill>
        <p:spPr>
          <a:xfrm>
            <a:off x="1292505" y="4343399"/>
            <a:ext cx="5845837" cy="19710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0947" y="180210"/>
            <a:ext cx="83378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CA" sz="2400" b="1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0473" y="962263"/>
            <a:ext cx="869883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40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	Prions</a:t>
            </a:r>
            <a:r>
              <a:rPr lang="fr-CA" sz="40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 :   </a:t>
            </a:r>
            <a:endParaRPr lang="fr-CA" sz="40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Rod" panose="02030509050101010101" pitchFamily="49" charset="-79"/>
            </a:endParaRPr>
          </a:p>
          <a:p>
            <a:pPr algn="ctr"/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Marie, aide-moi à accueillir la PAROLE, à la creuser comme</a:t>
            </a:r>
          </a:p>
          <a:p>
            <a:pPr algn="ctr"/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un chercheur de trésor.</a:t>
            </a:r>
          </a:p>
          <a:p>
            <a:pPr algn="ctr"/>
            <a:r>
              <a:rPr lang="fr-CA" sz="2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Écoute la Sagesse p.58</a:t>
            </a:r>
            <a:endParaRPr lang="fr-CA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29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8601" y="1249187"/>
            <a:ext cx="8650704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4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 </a:t>
            </a:r>
            <a:r>
              <a:rPr lang="fr-CA" sz="44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dès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 </a:t>
            </a:r>
            <a:r>
              <a:rPr lang="fr-CA" sz="44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nesse, </a:t>
            </a:r>
            <a:r>
              <a:rPr lang="fr-CA" sz="44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cherchée à grand pas.</a:t>
            </a:r>
          </a:p>
          <a:p>
            <a:r>
              <a:rPr lang="fr-CA" sz="44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est </a:t>
            </a:r>
            <a:r>
              <a:rPr lang="fr-CA" sz="44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mort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fr-CA" sz="44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dresse </a:t>
            </a:r>
            <a:r>
              <a:rPr lang="fr-CA" sz="44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d’amour en ses bras.</a:t>
            </a:r>
          </a:p>
          <a:p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désire un baptême, s’écriait-il un jour,</a:t>
            </a:r>
          </a:p>
          <a:p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chère croix que j’aime, </a:t>
            </a:r>
            <a:r>
              <a:rPr lang="fr-CA" sz="44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l’obje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</a:t>
            </a:r>
            <a:r>
              <a:rPr lang="fr-CA" sz="44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mes 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amours.                             </a:t>
            </a:r>
            <a:r>
              <a:rPr lang="fr-CA" sz="2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fr-CA" sz="2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19, 11</a:t>
            </a:r>
            <a:r>
              <a:rPr lang="fr-CA" sz="2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CA" sz="2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CA" dirty="0"/>
              <a:t> 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96" y="237143"/>
            <a:ext cx="758566" cy="122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4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2993"/>
          <a:stretch/>
        </p:blipFill>
        <p:spPr>
          <a:xfrm>
            <a:off x="151002" y="142612"/>
            <a:ext cx="6826344" cy="5359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ZoneTexte 2"/>
          <p:cNvSpPr txBox="1"/>
          <p:nvPr/>
        </p:nvSpPr>
        <p:spPr>
          <a:xfrm>
            <a:off x="6803472" y="1426128"/>
            <a:ext cx="23573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</a:p>
          <a:p>
            <a:pPr algn="ctr"/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Jésus</a:t>
            </a:r>
          </a:p>
          <a:p>
            <a:pPr algn="ctr"/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 mis</a:t>
            </a:r>
          </a:p>
          <a:p>
            <a:pPr algn="ctr"/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</a:p>
          <a:p>
            <a:pPr algn="ctr"/>
            <a:r>
              <a:rPr lang="fr-CA" sz="42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tombea</a:t>
            </a:r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fr-CA" sz="4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350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352" y="181347"/>
            <a:ext cx="5438274" cy="3625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ZoneTexte 1"/>
          <p:cNvSpPr txBox="1"/>
          <p:nvPr/>
        </p:nvSpPr>
        <p:spPr>
          <a:xfrm>
            <a:off x="76049" y="3912995"/>
            <a:ext cx="8879306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fr-CA" sz="40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Joseph d’</a:t>
            </a:r>
            <a:r>
              <a:rPr lang="fr-CA" sz="4000" i="1" spc="-150" dirty="0" err="1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Arimathie</a:t>
            </a:r>
            <a:r>
              <a:rPr lang="fr-CA" sz="40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enveloppa Jésus dans un linceul et le mit dans un sépulcre taillé dans le roc, où personne encore n’avait été </a:t>
            </a: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déposé. </a:t>
            </a:r>
            <a:r>
              <a:rPr lang="fr-CA" sz="4000" i="1" spc="-3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Déjà </a:t>
            </a:r>
            <a:r>
              <a:rPr lang="fr-CA" sz="4000" i="1" spc="-3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brillaient les lumières du </a:t>
            </a:r>
            <a:r>
              <a:rPr lang="fr-CA" sz="4000" i="1" spc="-3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sabbat» .   </a:t>
            </a:r>
            <a:r>
              <a:rPr lang="fr-CA" sz="24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(Luc 23; 51,54) </a:t>
            </a:r>
          </a:p>
          <a:p>
            <a:pPr algn="ctr"/>
            <a:r>
              <a:rPr lang="fr-CA" sz="4000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Solitude…Silence…Attente…Espoir</a:t>
            </a:r>
            <a:r>
              <a:rPr lang="fr-CA" sz="4000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6552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98669" y="147716"/>
            <a:ext cx="3155755" cy="4648102"/>
            <a:chOff x="98669" y="286504"/>
            <a:chExt cx="3155755" cy="464810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ement crackSpacing="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69" y="286504"/>
              <a:ext cx="3155755" cy="4648102"/>
            </a:xfrm>
            <a:prstGeom prst="rect">
              <a:avLst/>
            </a:prstGeom>
            <a:effectLst>
              <a:reflection stA="43000" endPos="39000" dist="101600" dir="5400000" sy="-100000" algn="bl" rotWithShape="0"/>
              <a:softEdge rad="114300"/>
            </a:effectLst>
          </p:spPr>
        </p:pic>
        <p:sp>
          <p:nvSpPr>
            <p:cNvPr id="7" name="Rectangle 6"/>
            <p:cNvSpPr/>
            <p:nvPr/>
          </p:nvSpPr>
          <p:spPr>
            <a:xfrm rot="1809048">
              <a:off x="776813" y="3928219"/>
              <a:ext cx="2209385" cy="3095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fr-FR" sz="3200" b="0" i="1" cap="none" spc="0" dirty="0" smtClean="0">
                  <a:ln w="0"/>
                  <a:solidFill>
                    <a:schemeClr val="bg1"/>
                  </a:solidFill>
                  <a:effectLst/>
                </a:rPr>
                <a:t>au </a:t>
              </a:r>
              <a:r>
                <a:rPr lang="fr-FR" sz="3200" b="0" i="1" cap="none" spc="0" dirty="0" smtClean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cœur</a:t>
              </a:r>
              <a:r>
                <a:rPr lang="fr-FR" sz="3200" b="0" i="1" cap="none" spc="0" dirty="0" smtClean="0">
                  <a:ln w="0"/>
                  <a:solidFill>
                    <a:schemeClr val="bg1"/>
                  </a:solidFill>
                  <a:effectLst/>
                </a:rPr>
                <a:t> du monde</a:t>
              </a:r>
              <a:endParaRPr lang="fr-FR" sz="3200" b="0" i="1" cap="none" spc="0" dirty="0">
                <a:ln w="0"/>
                <a:solidFill>
                  <a:schemeClr val="bg1"/>
                </a:solidFill>
                <a:effectLst/>
              </a:endParaRPr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3254424" y="147716"/>
            <a:ext cx="5576755" cy="644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endParaRPr lang="fr-CA" sz="4000" i="1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4500"/>
              </a:lnSpc>
            </a:pP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«L’esprit </a:t>
            </a:r>
            <a:r>
              <a:rPr lang="fr-CA" sz="40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 conseil </a:t>
            </a: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évangélique</a:t>
            </a:r>
          </a:p>
          <a:p>
            <a:pPr algn="ctr">
              <a:lnSpc>
                <a:spcPts val="4500"/>
              </a:lnSpc>
            </a:pP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 </a:t>
            </a:r>
            <a:r>
              <a:rPr lang="fr-CA" sz="40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chasteté</a:t>
            </a:r>
          </a:p>
          <a:p>
            <a:pPr algn="ctr">
              <a:lnSpc>
                <a:spcPts val="4500"/>
              </a:lnSpc>
            </a:pP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nous </a:t>
            </a: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provoque à </a:t>
            </a:r>
            <a:r>
              <a:rPr lang="fr-CA" sz="40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vivre </a:t>
            </a:r>
            <a:endParaRPr lang="fr-CA" sz="4000" i="1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4500"/>
              </a:lnSpc>
            </a:pP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 </a:t>
            </a:r>
            <a:r>
              <a:rPr lang="fr-CA" sz="40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espaces de </a:t>
            </a: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solitude</a:t>
            </a:r>
          </a:p>
          <a:p>
            <a:pPr algn="ctr">
              <a:lnSpc>
                <a:spcPts val="4500"/>
              </a:lnSpc>
            </a:pP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de silence, </a:t>
            </a:r>
            <a:endParaRPr lang="fr-CA" sz="4000" i="1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4500"/>
              </a:lnSpc>
            </a:pP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lieux </a:t>
            </a:r>
            <a:r>
              <a:rPr lang="fr-CA" sz="40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privilégiés d’alliance avec Dieu, </a:t>
            </a: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 semblables</a:t>
            </a:r>
          </a:p>
          <a:p>
            <a:pPr algn="ctr">
              <a:lnSpc>
                <a:spcPts val="4500"/>
              </a:lnSpc>
            </a:pP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fr-CA" sz="40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la </a:t>
            </a:r>
            <a:r>
              <a:rPr lang="fr-CA" sz="40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Création.»</a:t>
            </a:r>
          </a:p>
          <a:p>
            <a:pPr algn="ctr">
              <a:lnSpc>
                <a:spcPts val="4500"/>
              </a:lnSpc>
            </a:pP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</a:t>
            </a:r>
            <a:r>
              <a:rPr lang="fr-CA" sz="2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fr-CA" sz="2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R.V. # </a:t>
            </a:r>
            <a:r>
              <a:rPr lang="fr-CA" sz="2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35) </a:t>
            </a:r>
            <a:endParaRPr lang="fr-CA" sz="2400" dirty="0">
              <a:solidFill>
                <a:srgbClr val="5F3E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95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763736" y="747095"/>
            <a:ext cx="518402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Solitude</a:t>
            </a:r>
          </a:p>
          <a:p>
            <a:pPr>
              <a:lnSpc>
                <a:spcPct val="1500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Silence</a:t>
            </a:r>
          </a:p>
          <a:p>
            <a:pPr>
              <a:lnSpc>
                <a:spcPct val="1500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Attente</a:t>
            </a:r>
          </a:p>
          <a:p>
            <a:pPr>
              <a:lnSpc>
                <a:spcPct val="1500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Espoir</a:t>
            </a:r>
          </a:p>
          <a:p>
            <a:pPr algn="ctr">
              <a:lnSpc>
                <a:spcPct val="150000"/>
              </a:lnSpc>
            </a:pPr>
            <a:endParaRPr lang="fr-CA" sz="4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70" y="525154"/>
            <a:ext cx="3059340" cy="4894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ZoneTexte 5"/>
          <p:cNvSpPr txBox="1"/>
          <p:nvPr/>
        </p:nvSpPr>
        <p:spPr>
          <a:xfrm>
            <a:off x="6961260" y="5917741"/>
            <a:ext cx="1684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smtClean="0">
                <a:solidFill>
                  <a:srgbClr val="5F3E27"/>
                </a:solidFill>
              </a:rPr>
              <a:t>Pause</a:t>
            </a:r>
            <a:endParaRPr lang="fr-CA" sz="2400" dirty="0">
              <a:solidFill>
                <a:srgbClr val="5F3E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85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671283" y="5985106"/>
            <a:ext cx="1040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solidFill>
                  <a:srgbClr val="5F3E27"/>
                </a:solidFill>
              </a:rPr>
              <a:t>PAUSE</a:t>
            </a:r>
            <a:endParaRPr lang="fr-CA" sz="2400" dirty="0">
              <a:solidFill>
                <a:srgbClr val="5F3E27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829261" y="815181"/>
            <a:ext cx="631473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CA" sz="48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Avec ma pauvreté </a:t>
            </a:r>
            <a:endParaRPr lang="fr-CA" sz="480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fr-CA" sz="48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</a:t>
            </a:r>
            <a:r>
              <a:rPr lang="fr-CA" sz="48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 vulnérabilité, </a:t>
            </a:r>
            <a:endParaRPr lang="fr-CA" sz="480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fr-CA" sz="48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</a:t>
            </a:r>
            <a:r>
              <a:rPr lang="fr-CA" sz="48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refais à cet instant, </a:t>
            </a:r>
            <a:endParaRPr lang="fr-CA" sz="480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fr-CA" sz="48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fr-CA" sz="48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 de moi-même.</a:t>
            </a:r>
          </a:p>
          <a:p>
            <a:r>
              <a:rPr lang="fr-CA" dirty="0" smtClean="0">
                <a:solidFill>
                  <a:srgbClr val="5F3E27"/>
                </a:solidFill>
              </a:rPr>
              <a:t>				</a:t>
            </a:r>
            <a:endParaRPr lang="fr-CA" dirty="0">
              <a:solidFill>
                <a:srgbClr val="5F3E27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606" y="212273"/>
            <a:ext cx="3047130" cy="5362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7474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B3AB9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80" t="48955" r="1280" b="8196"/>
          <a:stretch/>
        </p:blipFill>
        <p:spPr>
          <a:xfrm>
            <a:off x="1606970" y="4644189"/>
            <a:ext cx="5845837" cy="19710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0947" y="180210"/>
            <a:ext cx="83378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CA" sz="2400" b="1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180210"/>
            <a:ext cx="8831179" cy="4606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400"/>
              </a:lnSpc>
            </a:pPr>
            <a:r>
              <a:rPr lang="fr-CA" sz="40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Prions </a:t>
            </a:r>
            <a:r>
              <a:rPr lang="fr-CA" sz="40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:</a:t>
            </a:r>
          </a:p>
          <a:p>
            <a:pPr algn="ctr">
              <a:lnSpc>
                <a:spcPts val="4400"/>
              </a:lnSpc>
            </a:pP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Jésus, le gouffre du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silence</a:t>
            </a:r>
          </a:p>
          <a:p>
            <a:pPr algn="ctr">
              <a:lnSpc>
                <a:spcPts val="4400"/>
              </a:lnSpc>
            </a:pP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qui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suit 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ton cri, est parole du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Père.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L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’Amour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se fait présence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.</a:t>
            </a:r>
          </a:p>
          <a:p>
            <a:pPr algn="ctr">
              <a:lnSpc>
                <a:spcPts val="4400"/>
              </a:lnSpc>
            </a:pP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 Que 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nos vies, nos amours, </a:t>
            </a:r>
            <a:endParaRPr lang="fr-CA" sz="400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Rod" panose="02030509050101010101" pitchFamily="49" charset="-79"/>
            </a:endParaRPr>
          </a:p>
          <a:p>
            <a:pPr algn="ctr">
              <a:lnSpc>
                <a:spcPts val="4400"/>
              </a:lnSpc>
            </a:pP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nos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cris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s’unissent</a:t>
            </a:r>
          </a:p>
          <a:p>
            <a:pPr algn="ctr">
              <a:lnSpc>
                <a:spcPts val="4400"/>
              </a:lnSpc>
            </a:pP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 jusqu’à 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devenir un dans le UN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. </a:t>
            </a:r>
          </a:p>
          <a:p>
            <a:pPr algn="ctr">
              <a:lnSpc>
                <a:spcPts val="4400"/>
              </a:lnSpc>
            </a:pP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Toi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en nous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. 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Nous en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Toi</a:t>
            </a:r>
            <a:r>
              <a:rPr lang="fr-CA" sz="40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. </a:t>
            </a:r>
            <a:endParaRPr lang="fr-CA" sz="2400" b="1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Rod" panose="02030509050101010101" pitchFamily="49" charset="-79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362140" y="4186434"/>
            <a:ext cx="1780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dirty="0" smtClean="0">
                <a:solidFill>
                  <a:srgbClr val="5F3E27"/>
                </a:solidFill>
              </a:rPr>
              <a:t>(Écoute </a:t>
            </a:r>
            <a:r>
              <a:rPr lang="fr-CA" sz="2000" dirty="0">
                <a:solidFill>
                  <a:srgbClr val="5F3E27"/>
                </a:solidFill>
              </a:rPr>
              <a:t>la Sagesse p. </a:t>
            </a:r>
            <a:r>
              <a:rPr lang="fr-CA" sz="2000" dirty="0" smtClean="0">
                <a:solidFill>
                  <a:srgbClr val="5F3E27"/>
                </a:solidFill>
              </a:rPr>
              <a:t>135)</a:t>
            </a:r>
            <a:endParaRPr lang="fr-CA" sz="2000" dirty="0">
              <a:solidFill>
                <a:srgbClr val="5F3E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19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72" y="307433"/>
            <a:ext cx="758566" cy="122657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31894" y="1375658"/>
            <a:ext cx="853249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tte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croix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dis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ée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terre, en tant de lieux,</a:t>
            </a:r>
          </a:p>
          <a:p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 </a:t>
            </a:r>
            <a:r>
              <a:rPr lang="fr-CA" sz="4000" u="sng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fr-CA" sz="4000" u="sng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fr-CA" sz="4000" u="sng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ée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transportée aux cieux.</a:t>
            </a:r>
          </a:p>
          <a:p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 donnera gloire à tous les bienheureux</a:t>
            </a:r>
          </a:p>
          <a:p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chantera victoire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dans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u="sng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rre et les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cieux</a:t>
            </a:r>
            <a:r>
              <a:rPr lang="fr-CA" sz="2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                                                    </a:t>
            </a:r>
            <a:r>
              <a:rPr lang="fr-CA" sz="2400" dirty="0">
                <a:solidFill>
                  <a:srgbClr val="5F3E27"/>
                </a:solidFill>
              </a:rPr>
              <a:t>(C 19, 13 et 14</a:t>
            </a:r>
            <a:r>
              <a:rPr lang="fr-CA" sz="2400" dirty="0" smtClean="0">
                <a:solidFill>
                  <a:srgbClr val="5F3E27"/>
                </a:solidFill>
              </a:rPr>
              <a:t>)</a:t>
            </a:r>
            <a:endParaRPr lang="fr-CA" sz="2400" dirty="0">
              <a:solidFill>
                <a:srgbClr val="5F3E27"/>
              </a:solidFill>
            </a:endParaRPr>
          </a:p>
          <a:p>
            <a:r>
              <a:rPr lang="fr-CA" sz="2400" dirty="0"/>
              <a:t> </a:t>
            </a:r>
          </a:p>
        </p:txBody>
      </p:sp>
      <p:sp>
        <p:nvSpPr>
          <p:cNvPr id="5" name="Arc 4"/>
          <p:cNvSpPr/>
          <p:nvPr/>
        </p:nvSpPr>
        <p:spPr>
          <a:xfrm rot="9025984">
            <a:off x="6991729" y="5114732"/>
            <a:ext cx="947722" cy="538786"/>
          </a:xfrm>
          <a:prstGeom prst="arc">
            <a:avLst>
              <a:gd name="adj1" fmla="val 16645824"/>
              <a:gd name="adj2" fmla="val 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>
              <a:solidFill>
                <a:srgbClr val="5F3E27"/>
              </a:solidFill>
            </a:endParaRPr>
          </a:p>
        </p:txBody>
      </p:sp>
      <p:sp>
        <p:nvSpPr>
          <p:cNvPr id="6" name="Arc 5"/>
          <p:cNvSpPr/>
          <p:nvPr/>
        </p:nvSpPr>
        <p:spPr>
          <a:xfrm rot="9025984">
            <a:off x="6556300" y="1454411"/>
            <a:ext cx="947722" cy="538786"/>
          </a:xfrm>
          <a:prstGeom prst="arc">
            <a:avLst>
              <a:gd name="adj1" fmla="val 16645824"/>
              <a:gd name="adj2" fmla="val 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>
              <a:solidFill>
                <a:srgbClr val="6D4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5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 flipH="1">
            <a:off x="6653050" y="1551431"/>
            <a:ext cx="24830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</a:p>
          <a:p>
            <a:pPr algn="ctr"/>
            <a:r>
              <a:rPr lang="fr-CA" sz="43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3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</a:t>
            </a:r>
            <a:r>
              <a:rPr lang="fr-CA" sz="43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</a:t>
            </a:r>
          </a:p>
          <a:p>
            <a:pPr algn="ctr"/>
            <a:r>
              <a:rPr lang="fr-CA" sz="43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ressuscité</a:t>
            </a:r>
            <a:endParaRPr lang="fr-CA" sz="43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901"/>
          <a:stretch/>
        </p:blipFill>
        <p:spPr>
          <a:xfrm>
            <a:off x="201872" y="240420"/>
            <a:ext cx="6561535" cy="4476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8243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789946" y="717421"/>
            <a:ext cx="4849767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Il vit, et il </a:t>
            </a:r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crut».</a:t>
            </a:r>
          </a:p>
          <a:p>
            <a:pPr algn="ctr"/>
            <a:r>
              <a:rPr lang="fr-CA" sz="4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</a:t>
            </a:r>
            <a:r>
              <a:rPr lang="fr-CA" sz="2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fr-CA" sz="2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Jean 20, 8</a:t>
            </a:r>
            <a:r>
              <a:rPr lang="fr-CA" sz="2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CA" sz="2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Croire devant</a:t>
            </a:r>
          </a:p>
          <a:p>
            <a:pPr algn="ctr"/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tombeau vide… 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Croire</a:t>
            </a:r>
          </a:p>
          <a:p>
            <a:pPr algn="ctr"/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l’Invisible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pPr algn="ctr"/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Croire</a:t>
            </a:r>
          </a:p>
          <a:p>
            <a:pPr algn="ctr"/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l’impossible !</a:t>
            </a:r>
          </a:p>
          <a:p>
            <a:pPr algn="ctr"/>
            <a:endParaRPr lang="fr-CA" sz="600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fr-CA" sz="60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12"/>
          <a:stretch/>
        </p:blipFill>
        <p:spPr>
          <a:xfrm>
            <a:off x="467143" y="360948"/>
            <a:ext cx="3322803" cy="4266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6695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176756" y="190793"/>
            <a:ext cx="3155755" cy="4648102"/>
            <a:chOff x="98669" y="286504"/>
            <a:chExt cx="3155755" cy="464810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ement crackSpacing="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69" y="286504"/>
              <a:ext cx="3155755" cy="4648102"/>
            </a:xfrm>
            <a:prstGeom prst="rect">
              <a:avLst/>
            </a:prstGeom>
            <a:effectLst>
              <a:reflection stA="43000" endPos="39000" dist="101600" dir="5400000" sy="-100000" algn="bl" rotWithShape="0"/>
              <a:softEdge rad="114300"/>
            </a:effectLst>
          </p:spPr>
        </p:pic>
        <p:sp>
          <p:nvSpPr>
            <p:cNvPr id="7" name="Rectangle 6"/>
            <p:cNvSpPr/>
            <p:nvPr/>
          </p:nvSpPr>
          <p:spPr>
            <a:xfrm rot="1809048">
              <a:off x="776813" y="3928219"/>
              <a:ext cx="2209385" cy="3095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fr-FR" sz="3200" b="0" i="1" cap="none" spc="0" dirty="0" smtClean="0">
                  <a:ln w="0"/>
                  <a:solidFill>
                    <a:schemeClr val="bg1"/>
                  </a:solidFill>
                  <a:effectLst/>
                </a:rPr>
                <a:t>au </a:t>
              </a:r>
              <a:r>
                <a:rPr lang="fr-FR" sz="3200" b="0" i="1" cap="none" spc="0" dirty="0" smtClean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cœur</a:t>
              </a:r>
              <a:r>
                <a:rPr lang="fr-FR" sz="3200" b="0" i="1" cap="none" spc="0" dirty="0" smtClean="0">
                  <a:ln w="0"/>
                  <a:solidFill>
                    <a:schemeClr val="bg1"/>
                  </a:solidFill>
                  <a:effectLst/>
                </a:rPr>
                <a:t> du monde</a:t>
              </a:r>
              <a:endParaRPr lang="fr-FR" sz="3200" b="0" i="1" cap="none" spc="0" dirty="0">
                <a:ln w="0"/>
                <a:solidFill>
                  <a:schemeClr val="bg1"/>
                </a:solidFill>
                <a:effectLst/>
              </a:endParaRPr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3332511" y="275337"/>
            <a:ext cx="5631015" cy="640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100"/>
              </a:lnSpc>
            </a:pPr>
            <a:r>
              <a:rPr lang="fr-CA" sz="40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Notre </a:t>
            </a: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itinéraire</a:t>
            </a:r>
          </a:p>
          <a:p>
            <a:pPr algn="ctr">
              <a:lnSpc>
                <a:spcPts val="4100"/>
              </a:lnSpc>
            </a:pP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disciples de la Sagesse rencontre le mystère </a:t>
            </a: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</a:t>
            </a:r>
          </a:p>
          <a:p>
            <a:pPr algn="ctr">
              <a:lnSpc>
                <a:spcPts val="4100"/>
              </a:lnSpc>
            </a:pP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Croix. Nous </a:t>
            </a: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assumons</a:t>
            </a:r>
          </a:p>
          <a:p>
            <a:pPr algn="ctr">
              <a:lnSpc>
                <a:spcPts val="4100"/>
              </a:lnSpc>
            </a:pP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</a:t>
            </a: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circonstances</a:t>
            </a:r>
          </a:p>
          <a:p>
            <a:pPr algn="ctr">
              <a:lnSpc>
                <a:spcPts val="4100"/>
              </a:lnSpc>
            </a:pP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fr-CA" sz="40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notre vie</a:t>
            </a: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CA" sz="40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chemin pascal conduisant </a:t>
            </a: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progressivement</a:t>
            </a:r>
          </a:p>
          <a:p>
            <a:pPr algn="ctr">
              <a:lnSpc>
                <a:spcPts val="4100"/>
              </a:lnSpc>
            </a:pP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à la Résurrection</a:t>
            </a: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>
              <a:lnSpc>
                <a:spcPts val="4100"/>
              </a:lnSpc>
            </a:pP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Croix est à la fois </a:t>
            </a: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signe</a:t>
            </a:r>
          </a:p>
          <a:p>
            <a:pPr algn="ctr">
              <a:lnSpc>
                <a:spcPts val="4100"/>
              </a:lnSpc>
            </a:pP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l’amour du </a:t>
            </a: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</a:t>
            </a:r>
          </a:p>
          <a:p>
            <a:pPr algn="ctr">
              <a:lnSpc>
                <a:spcPts val="4100"/>
              </a:lnSpc>
            </a:pP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preuve de </a:t>
            </a: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notre</a:t>
            </a:r>
          </a:p>
          <a:p>
            <a:pPr algn="ctr">
              <a:lnSpc>
                <a:spcPts val="4100"/>
              </a:lnSpc>
            </a:pP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000" i="1" spc="-15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réponse aimante </a:t>
            </a:r>
            <a:r>
              <a:rPr lang="fr-CA" sz="4000" i="1" spc="-15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 </a:t>
            </a:r>
            <a:r>
              <a:rPr lang="fr-CA" sz="2400" i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fr-CA" sz="2400" i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R.V. # 55).</a:t>
            </a:r>
          </a:p>
        </p:txBody>
      </p:sp>
    </p:spTree>
    <p:extLst>
      <p:ext uri="{BB962C8B-B14F-4D97-AF65-F5344CB8AC3E}">
        <p14:creationId xmlns:p14="http://schemas.microsoft.com/office/powerpoint/2010/main" val="211249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17380" y="582195"/>
            <a:ext cx="448777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 </a:t>
            </a:r>
          </a:p>
          <a:p>
            <a:pPr algn="ctr">
              <a:lnSpc>
                <a:spcPct val="1500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 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tous 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ceux</a:t>
            </a:r>
          </a:p>
          <a:p>
            <a:pPr algn="ctr">
              <a:lnSpc>
                <a:spcPct val="150000"/>
              </a:lnSpc>
            </a:pP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sz="44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celles qui </a:t>
            </a:r>
            <a:r>
              <a:rPr lang="fr-CA" sz="4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cherchent un sens à leur vie.</a:t>
            </a:r>
            <a:endParaRPr lang="fr-CA" sz="60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918158" y="6220326"/>
            <a:ext cx="1431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smtClean="0">
                <a:solidFill>
                  <a:srgbClr val="5F3E27"/>
                </a:solidFill>
              </a:rPr>
              <a:t>Pause</a:t>
            </a:r>
            <a:endParaRPr lang="fr-CA" sz="2400" dirty="0">
              <a:solidFill>
                <a:srgbClr val="5F3E27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4" r="462"/>
          <a:stretch/>
        </p:blipFill>
        <p:spPr>
          <a:xfrm>
            <a:off x="457200" y="299407"/>
            <a:ext cx="3477986" cy="5592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86" y="574031"/>
            <a:ext cx="2013347" cy="2354645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712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B3AB9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80" t="48955" r="1280" b="8196"/>
          <a:stretch/>
        </p:blipFill>
        <p:spPr>
          <a:xfrm>
            <a:off x="1606970" y="4644189"/>
            <a:ext cx="5845837" cy="19710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0947" y="180210"/>
            <a:ext cx="83378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CA" sz="2400" b="1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2514" y="180210"/>
            <a:ext cx="8422963" cy="4606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400"/>
              </a:lnSpc>
            </a:pPr>
            <a:r>
              <a:rPr lang="fr-CA" sz="4000" b="1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Prions </a:t>
            </a:r>
            <a:r>
              <a:rPr lang="fr-CA" sz="4000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:</a:t>
            </a:r>
          </a:p>
          <a:p>
            <a:pPr algn="ctr">
              <a:lnSpc>
                <a:spcPts val="4400"/>
              </a:lnSpc>
            </a:pP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Nous oublions que la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croix</a:t>
            </a:r>
          </a:p>
          <a:p>
            <a:pPr algn="ctr">
              <a:lnSpc>
                <a:spcPts val="4400"/>
              </a:lnSpc>
            </a:pP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précède la résurrection.</a:t>
            </a:r>
            <a:endParaRPr lang="fr-CA" sz="400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Rod" panose="02030509050101010101" pitchFamily="49" charset="-79"/>
            </a:endParaRPr>
          </a:p>
          <a:p>
            <a:pPr algn="ctr">
              <a:lnSpc>
                <a:spcPts val="4400"/>
              </a:lnSpc>
            </a:pP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Dieu, apprends-nous à aller au bout</a:t>
            </a:r>
          </a:p>
          <a:p>
            <a:pPr algn="ctr">
              <a:lnSpc>
                <a:spcPts val="4400"/>
              </a:lnSpc>
            </a:pP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 de notre cœur,… à mourir à nous-mêmes,  à nous détacher de tout </a:t>
            </a:r>
          </a:p>
          <a:p>
            <a:pPr algn="ctr">
              <a:lnSpc>
                <a:spcPts val="4400"/>
              </a:lnSpc>
            </a:pP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ce qui n’est pas Toi. </a:t>
            </a:r>
            <a:endParaRPr lang="fr-CA" sz="40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Rod" panose="02030509050101010101" pitchFamily="49" charset="-79"/>
            </a:endParaRPr>
          </a:p>
          <a:p>
            <a:pPr algn="ctr">
              <a:lnSpc>
                <a:spcPts val="4400"/>
              </a:lnSpc>
            </a:pPr>
            <a:r>
              <a:rPr lang="fr-CA" sz="2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Rod" panose="02030509050101010101" pitchFamily="49" charset="-79"/>
              </a:rPr>
              <a:t>(Écoute la Sagesse p. 93)</a:t>
            </a:r>
            <a:endParaRPr lang="fr-CA" sz="2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Rod" panose="02030509050101010101" pitchFamily="49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6162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13" y="90977"/>
            <a:ext cx="8801100" cy="566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879465" y="742951"/>
            <a:ext cx="7438651" cy="1118507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Inflate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400" dirty="0" smtClean="0">
                <a:ln w="0">
                  <a:solidFill>
                    <a:schemeClr val="bg1"/>
                  </a:solidFill>
                </a:ln>
                <a:solidFill>
                  <a:srgbClr val="5F3E27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MON SEIGNEUR ET MON DIEU!</a:t>
            </a:r>
            <a:endParaRPr lang="fr-FR" sz="4400" b="0" cap="none" spc="0" dirty="0">
              <a:ln w="0">
                <a:solidFill>
                  <a:schemeClr val="bg1"/>
                </a:solidFill>
              </a:ln>
              <a:solidFill>
                <a:srgbClr val="5F3E27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518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87587" y="817278"/>
            <a:ext cx="553452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grande Reine des cieux,</a:t>
            </a:r>
          </a:p>
          <a:p>
            <a:r>
              <a:rPr lang="fr-CA" sz="36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votre cœur amoureux </a:t>
            </a:r>
            <a:endParaRPr lang="fr-CA" sz="360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CA" sz="36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 </a:t>
            </a:r>
            <a:r>
              <a:rPr lang="fr-CA" sz="36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soit plus dans la tristesse,</a:t>
            </a:r>
          </a:p>
          <a:p>
            <a:r>
              <a:rPr lang="fr-CA" sz="36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Qu’il tressaille d’allégresse </a:t>
            </a:r>
            <a:r>
              <a:rPr lang="fr-CA" sz="36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fr-CA" sz="36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Jésus </a:t>
            </a:r>
            <a:r>
              <a:rPr lang="fr-CA" sz="36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 ressuscité</a:t>
            </a:r>
            <a:r>
              <a:rPr lang="fr-CA" sz="36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fr-CA" sz="36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fr-CA" sz="36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très douce vérité.</a:t>
            </a:r>
          </a:p>
          <a:p>
            <a:r>
              <a:rPr lang="fr-CA" sz="36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Chantons tous : Alléluia</a:t>
            </a:r>
            <a:r>
              <a:rPr lang="fr-CA" sz="36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fr-CA" sz="36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</a:t>
            </a:r>
            <a:r>
              <a:rPr lang="fr-CA" sz="36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puis Ave Maria.</a:t>
            </a:r>
          </a:p>
          <a:p>
            <a:r>
              <a:rPr lang="fr-CA" sz="36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Chantons tous Alléluia</a:t>
            </a:r>
            <a:r>
              <a:rPr lang="fr-CA" sz="36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r>
              <a:rPr lang="fr-CA" sz="36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</a:t>
            </a:r>
            <a:r>
              <a:rPr lang="fr-CA" sz="36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puis Ave Maria</a:t>
            </a:r>
            <a:r>
              <a:rPr lang="fr-CA" sz="36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fr-CA" sz="24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 84, 1) </a:t>
            </a:r>
            <a:endParaRPr lang="fr-CA" sz="24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11" y="0"/>
            <a:ext cx="758566" cy="122657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414" y="-105778"/>
            <a:ext cx="3453493" cy="4747068"/>
          </a:xfrm>
          <a:prstGeom prst="ellipse">
            <a:avLst/>
          </a:prstGeom>
          <a:ln>
            <a:noFill/>
          </a:ln>
          <a:effectLst>
            <a:reflection blurRad="6350" stA="50000" endA="300" endPos="55500" dist="101600" dir="5400000" sy="-100000" algn="bl" rotWithShape="0"/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60083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402594" y="377545"/>
            <a:ext cx="581747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Victoire tu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règneras</a:t>
            </a:r>
          </a:p>
          <a:p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Croix, tu nous sauveras.</a:t>
            </a:r>
          </a:p>
          <a:p>
            <a:endParaRPr lang="fr-CA" sz="400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Rayonne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 le monde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cherche la vérité</a:t>
            </a:r>
          </a:p>
          <a:p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 Croix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 féconde, </a:t>
            </a:r>
            <a:endParaRPr lang="fr-CA" sz="400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d’amour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de liberté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fr-CA" sz="4000" dirty="0" smtClean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Victoire tu règneras</a:t>
            </a:r>
          </a:p>
          <a:p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 </a:t>
            </a:r>
            <a:r>
              <a:rPr lang="fr-CA" sz="4000" dirty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Croix, tu nous </a:t>
            </a:r>
            <a:r>
              <a:rPr lang="fr-CA" sz="4000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sauveras.</a:t>
            </a:r>
            <a:endParaRPr lang="fr-CA" sz="4000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58" t="43890" r="68038"/>
          <a:stretch/>
        </p:blipFill>
        <p:spPr>
          <a:xfrm>
            <a:off x="291414" y="463811"/>
            <a:ext cx="3111180" cy="5201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658" y="78579"/>
            <a:ext cx="758566" cy="122657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142174" y="94479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rgbClr val="5F3E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DEBOUT</a:t>
            </a:r>
            <a:endParaRPr lang="fr-CA" b="1" dirty="0">
              <a:solidFill>
                <a:srgbClr val="5F3E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682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46892</TotalTime>
  <Words>2378</Words>
  <Application>Microsoft Office PowerPoint</Application>
  <PresentationFormat>Affichage à l'écran (4:3)</PresentationFormat>
  <Paragraphs>596</Paragraphs>
  <Slides>101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101</vt:i4>
      </vt:variant>
    </vt:vector>
  </HeadingPairs>
  <TitlesOfParts>
    <vt:vector size="107" baseType="lpstr">
      <vt:lpstr>Arial</vt:lpstr>
      <vt:lpstr>Calibri</vt:lpstr>
      <vt:lpstr>Calibri Light</vt:lpstr>
      <vt:lpstr>Rod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Studios</dc:creator>
  <cp:lastModifiedBy>Josiane legrand</cp:lastModifiedBy>
  <cp:revision>326</cp:revision>
  <dcterms:created xsi:type="dcterms:W3CDTF">2018-02-28T19:48:08Z</dcterms:created>
  <dcterms:modified xsi:type="dcterms:W3CDTF">2019-04-18T12:17:44Z</dcterms:modified>
</cp:coreProperties>
</file>